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74" r:id="rId2"/>
    <p:sldId id="267" r:id="rId3"/>
    <p:sldId id="276" r:id="rId4"/>
    <p:sldId id="277" r:id="rId5"/>
    <p:sldId id="278" r:id="rId6"/>
    <p:sldId id="279" r:id="rId7"/>
    <p:sldId id="280" r:id="rId8"/>
    <p:sldId id="281" r:id="rId9"/>
    <p:sldId id="282" r:id="rId10"/>
    <p:sldId id="275" r:id="rId11"/>
    <p:sldId id="283" r:id="rId12"/>
    <p:sldId id="284" r:id="rId13"/>
  </p:sldIdLst>
  <p:sldSz cx="12192000" cy="6858000"/>
  <p:notesSz cx="7077075" cy="9363075"/>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5"/>
    <p:restoredTop sz="77888"/>
  </p:normalViewPr>
  <p:slideViewPr>
    <p:cSldViewPr snapToGrid="0" snapToObjects="1">
      <p:cViewPr varScale="1">
        <p:scale>
          <a:sx n="89" d="100"/>
          <a:sy n="89" d="100"/>
        </p:scale>
        <p:origin x="1386" y="96"/>
      </p:cViewPr>
      <p:guideLst/>
    </p:cSldViewPr>
  </p:slideViewPr>
  <p:notesTextViewPr>
    <p:cViewPr>
      <p:scale>
        <a:sx n="1" d="1"/>
        <a:sy n="1" d="1"/>
      </p:scale>
      <p:origin x="0" y="0"/>
    </p:cViewPr>
  </p:notesTextViewPr>
  <p:notesViewPr>
    <p:cSldViewPr snapToGrid="0" snapToObjects="1">
      <p:cViewPr varScale="1">
        <p:scale>
          <a:sx n="86" d="100"/>
          <a:sy n="86" d="100"/>
        </p:scale>
        <p:origin x="37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5E412D07-D6D5-574A-A107-981CB7A83A7E}" type="datetimeFigureOut">
              <a:rPr lang="en-US"/>
              <a:pPr>
                <a:defRPr/>
              </a:pPr>
              <a:t>5/28/2017</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6353796F-4E18-034A-9ECF-FE28E15FCEA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7C152ABE-24B5-CD48-9BAC-CC50ADEEB10D}" type="datetimeFigureOut">
              <a:rPr lang="en-US"/>
              <a:pPr>
                <a:defRPr/>
              </a:pPr>
              <a:t>5/28/2017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pPr lvl="0"/>
            <a:endParaRPr lang="en-US" noProof="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7D02291F-713F-C24D-AAC5-83E33D6D9CC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1</a:t>
            </a:fld>
            <a:endParaRPr lang="en-US"/>
          </a:p>
        </p:txBody>
      </p:sp>
    </p:spTree>
    <p:extLst>
      <p:ext uri="{BB962C8B-B14F-4D97-AF65-F5344CB8AC3E}">
        <p14:creationId xmlns:p14="http://schemas.microsoft.com/office/powerpoint/2010/main" val="280040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10</a:t>
            </a:fld>
            <a:endParaRPr lang="en-US"/>
          </a:p>
        </p:txBody>
      </p:sp>
    </p:spTree>
    <p:extLst>
      <p:ext uri="{BB962C8B-B14F-4D97-AF65-F5344CB8AC3E}">
        <p14:creationId xmlns:p14="http://schemas.microsoft.com/office/powerpoint/2010/main" val="967633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11</a:t>
            </a:fld>
            <a:endParaRPr lang="en-US"/>
          </a:p>
        </p:txBody>
      </p:sp>
    </p:spTree>
    <p:extLst>
      <p:ext uri="{BB962C8B-B14F-4D97-AF65-F5344CB8AC3E}">
        <p14:creationId xmlns:p14="http://schemas.microsoft.com/office/powerpoint/2010/main" val="257263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12</a:t>
            </a:fld>
            <a:endParaRPr lang="en-US"/>
          </a:p>
        </p:txBody>
      </p:sp>
    </p:spTree>
    <p:extLst>
      <p:ext uri="{BB962C8B-B14F-4D97-AF65-F5344CB8AC3E}">
        <p14:creationId xmlns:p14="http://schemas.microsoft.com/office/powerpoint/2010/main" val="77124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i="0" dirty="0"/>
              <a:t>Azure Mobile Apps are an Azure App Service, which means, just like any other Azure App Service,</a:t>
            </a:r>
            <a:r>
              <a:rPr lang="en-US" i="0" baseline="0" dirty="0"/>
              <a:t> provide</a:t>
            </a:r>
            <a:r>
              <a:rPr lang="en-US" i="0" dirty="0"/>
              <a:t> a highly scalable, globally available mobile application development platform for developers that brings a rich set of capabilities specifically tailored to </a:t>
            </a:r>
            <a:r>
              <a:rPr lang="en-US" b="1" i="0" dirty="0"/>
              <a:t>mobile</a:t>
            </a:r>
            <a:r>
              <a:rPr lang="en-US" i="0" dirty="0"/>
              <a:t> developers,</a:t>
            </a:r>
            <a:r>
              <a:rPr lang="en-US" i="0" baseline="0" dirty="0"/>
              <a:t> including:</a:t>
            </a:r>
          </a:p>
          <a:p>
            <a:pPr defTabSz="939363" eaLnBrk="1" fontAlgn="auto" hangingPunct="1">
              <a:spcBef>
                <a:spcPts val="0"/>
              </a:spcBef>
              <a:spcAft>
                <a:spcPts val="0"/>
              </a:spcAft>
              <a:defRPr/>
            </a:pPr>
            <a:endParaRPr lang="en-US" i="0" baseline="0" dirty="0"/>
          </a:p>
          <a:p>
            <a:pPr marL="176131" indent="-176131" defTabSz="939363" eaLnBrk="1" fontAlgn="auto" hangingPunct="1">
              <a:spcBef>
                <a:spcPts val="0"/>
              </a:spcBef>
              <a:spcAft>
                <a:spcPts val="0"/>
              </a:spcAft>
              <a:buFont typeface="Arial" panose="020B0604020202020204" pitchFamily="34" charset="0"/>
              <a:buChar char="•"/>
              <a:defRPr/>
            </a:pPr>
            <a:r>
              <a:rPr lang="en-US" i="0" baseline="0" dirty="0"/>
              <a:t>Native platform SDKs for managing services</a:t>
            </a:r>
          </a:p>
          <a:p>
            <a:pPr marL="176131" indent="-176131" defTabSz="939363" eaLnBrk="1" fontAlgn="auto" hangingPunct="1">
              <a:spcBef>
                <a:spcPts val="0"/>
              </a:spcBef>
              <a:spcAft>
                <a:spcPts val="0"/>
              </a:spcAft>
              <a:buFont typeface="Arial" panose="020B0604020202020204" pitchFamily="34" charset="0"/>
              <a:buChar char="•"/>
              <a:defRPr/>
            </a:pPr>
            <a:r>
              <a:rPr lang="en-US" i="0" baseline="0" dirty="0"/>
              <a:t>Enterprise service integration</a:t>
            </a:r>
          </a:p>
          <a:p>
            <a:pPr marL="176131" indent="-176131" defTabSz="939363" eaLnBrk="1" fontAlgn="auto" hangingPunct="1">
              <a:spcBef>
                <a:spcPts val="0"/>
              </a:spcBef>
              <a:spcAft>
                <a:spcPts val="0"/>
              </a:spcAft>
              <a:buFont typeface="Arial" panose="020B0604020202020204" pitchFamily="34" charset="0"/>
              <a:buChar char="•"/>
              <a:defRPr/>
            </a:pPr>
            <a:r>
              <a:rPr lang="en-US" i="0" baseline="0" dirty="0"/>
              <a:t>Offline sync and local storage capabilities</a:t>
            </a:r>
          </a:p>
          <a:p>
            <a:pPr marL="176131" indent="-176131" defTabSz="939363" eaLnBrk="1" fontAlgn="auto" hangingPunct="1">
              <a:spcBef>
                <a:spcPts val="0"/>
              </a:spcBef>
              <a:spcAft>
                <a:spcPts val="0"/>
              </a:spcAft>
              <a:buFont typeface="Arial" panose="020B0604020202020204" pitchFamily="34" charset="0"/>
              <a:buChar char="•"/>
              <a:defRPr/>
            </a:pPr>
            <a:r>
              <a:rPr lang="en-US" i="0" baseline="0" dirty="0"/>
              <a:t>Push notification services</a:t>
            </a:r>
          </a:p>
          <a:p>
            <a:pPr marL="176131" indent="-176131" defTabSz="939363" eaLnBrk="1" fontAlgn="auto" hangingPunct="1">
              <a:spcBef>
                <a:spcPts val="0"/>
              </a:spcBef>
              <a:spcAft>
                <a:spcPts val="0"/>
              </a:spcAft>
              <a:buFont typeface="Arial" panose="020B0604020202020204" pitchFamily="34" charset="0"/>
              <a:buChar char="•"/>
              <a:defRPr/>
            </a:pPr>
            <a:r>
              <a:rPr lang="en-US" i="0" baseline="0" dirty="0"/>
              <a:t>Authorization and authentication services</a:t>
            </a:r>
            <a:endParaRPr lang="en-US" i="0"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2</a:t>
            </a:fld>
            <a:endParaRPr lang="en-US"/>
          </a:p>
        </p:txBody>
      </p:sp>
    </p:spTree>
    <p:extLst>
      <p:ext uri="{BB962C8B-B14F-4D97-AF65-F5344CB8AC3E}">
        <p14:creationId xmlns:p14="http://schemas.microsoft.com/office/powerpoint/2010/main" val="510123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Mobile apps need to store data, and most users want their information available all the time, whether online or offline. Mobile apps need authentication and authorization to ensure the integrity and privacy of the data being sent, and modern mobile apps need an intuitive and reliable framework for real-time user notification and communication that can seamlessly broadcast information across a huge variety of platform variations and devices.</a:t>
            </a:r>
          </a:p>
          <a:p>
            <a:endParaRPr lang="en-US" b="0" dirty="0"/>
          </a:p>
          <a:p>
            <a:r>
              <a:rPr lang="en-US" b="0" dirty="0"/>
              <a:t>Azure Mobile Apps services,</a:t>
            </a:r>
            <a:r>
              <a:rPr lang="en-US" b="0" baseline="0" dirty="0"/>
              <a:t> like cloud storage, offline synchronization, user authentication, and push notifications are all exposed to a developer via both SDK and REST-based APIs services.</a:t>
            </a:r>
            <a:endParaRPr lang="en-US" b="0"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3</a:t>
            </a:fld>
            <a:endParaRPr lang="en-US"/>
          </a:p>
        </p:txBody>
      </p:sp>
    </p:spTree>
    <p:extLst>
      <p:ext uri="{BB962C8B-B14F-4D97-AF65-F5344CB8AC3E}">
        <p14:creationId xmlns:p14="http://schemas.microsoft.com/office/powerpoint/2010/main" val="186760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This example, which comes from Lab 5, uses the Azure Mobile SDK </a:t>
            </a:r>
            <a:r>
              <a:rPr lang="en-US" dirty="0" err="1"/>
              <a:t>LoginAsync</a:t>
            </a:r>
            <a:r>
              <a:rPr lang="en-US" dirty="0"/>
              <a:t>() method to prompt a user for Microsoft account credentials.</a:t>
            </a:r>
            <a:r>
              <a:rPr lang="en-US" baseline="0" dirty="0"/>
              <a:t> Although this example is taken from app’s Android project, the platform-specific code for iOS and Windows looks identical.</a:t>
            </a:r>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4</a:t>
            </a:fld>
            <a:endParaRPr lang="en-US"/>
          </a:p>
        </p:txBody>
      </p:sp>
    </p:spTree>
    <p:extLst>
      <p:ext uri="{BB962C8B-B14F-4D97-AF65-F5344CB8AC3E}">
        <p14:creationId xmlns:p14="http://schemas.microsoft.com/office/powerpoint/2010/main" val="177172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All</a:t>
            </a:r>
            <a:r>
              <a:rPr lang="en-US" baseline="0" dirty="0"/>
              <a:t> Azure Mobile data and storage services, including Easy tables and Easy APIs require a backend storage mechanism. Both Azure SQL Database and Azure Storage are supported as storage options. Easy tables and Easy APIs can be managed via the Azure portal (for </a:t>
            </a:r>
            <a:r>
              <a:rPr lang="en-US" baseline="0" dirty="0" err="1"/>
              <a:t>Node.js</a:t>
            </a:r>
            <a:r>
              <a:rPr lang="en-US" baseline="0" dirty="0"/>
              <a:t> </a:t>
            </a:r>
            <a:r>
              <a:rPr lang="en-US" baseline="0" dirty="0" err="1"/>
              <a:t>backends</a:t>
            </a:r>
            <a:r>
              <a:rPr lang="en-US" baseline="0" dirty="0"/>
              <a:t>) or more standard data and storage tools, such as SQL Server Management Studio (for C# </a:t>
            </a:r>
            <a:r>
              <a:rPr lang="en-US" baseline="0" dirty="0" err="1"/>
              <a:t>backends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5</a:t>
            </a:fld>
            <a:endParaRPr lang="en-US"/>
          </a:p>
        </p:txBody>
      </p:sp>
    </p:spTree>
    <p:extLst>
      <p:ext uri="{BB962C8B-B14F-4D97-AF65-F5344CB8AC3E}">
        <p14:creationId xmlns:p14="http://schemas.microsoft.com/office/powerpoint/2010/main" val="29351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b="0" dirty="0"/>
              <a:t>These examples, which comes from Lab 5, show the </a:t>
            </a:r>
            <a:r>
              <a:rPr lang="en-US" b="0" dirty="0" err="1"/>
              <a:t>ActivityItem</a:t>
            </a:r>
            <a:r>
              <a:rPr lang="en-US" b="0" dirty="0"/>
              <a:t> class which maps directly</a:t>
            </a:r>
            <a:r>
              <a:rPr lang="en-US" b="0" baseline="0" dirty="0"/>
              <a:t> to an Azure Mobile table schema, as well as code that</a:t>
            </a:r>
            <a:r>
              <a:rPr lang="en-US" b="0" dirty="0"/>
              <a:t> uses the Azure Mobile SDK </a:t>
            </a:r>
            <a:r>
              <a:rPr lang="en-US" b="1" dirty="0" err="1">
                <a:latin typeface="Consolas" panose="020B0609020204030204" pitchFamily="49" charset="0"/>
              </a:rPr>
              <a:t>ToEnumerableAsync</a:t>
            </a:r>
            <a:r>
              <a:rPr lang="en-US" b="0" dirty="0">
                <a:latin typeface="Consolas" panose="020B0609020204030204" pitchFamily="49" charset="0"/>
              </a:rPr>
              <a:t> method to return an enumerable list of </a:t>
            </a:r>
            <a:r>
              <a:rPr lang="en-US" b="0" dirty="0" err="1">
                <a:latin typeface="Consolas" panose="020B0609020204030204" pitchFamily="49" charset="0"/>
              </a:rPr>
              <a:t>ActivityItems</a:t>
            </a:r>
            <a:r>
              <a:rPr lang="en-US" b="0" dirty="0">
                <a:latin typeface="Consolas" panose="020B0609020204030204" pitchFamily="49" charset="0"/>
              </a:rPr>
              <a:t>, and the</a:t>
            </a:r>
            <a:r>
              <a:rPr lang="en-US" b="0" dirty="0"/>
              <a:t> </a:t>
            </a:r>
            <a:r>
              <a:rPr lang="en-US" b="1" dirty="0" err="1"/>
              <a:t>InsertAsync</a:t>
            </a:r>
            <a:r>
              <a:rPr lang="en-US" b="0" dirty="0"/>
              <a:t> method to add a record to the </a:t>
            </a:r>
            <a:r>
              <a:rPr lang="en-US" b="0" dirty="0" err="1"/>
              <a:t>ActivityItem</a:t>
            </a:r>
            <a:r>
              <a:rPr lang="en-US" b="0" dirty="0"/>
              <a:t> table</a:t>
            </a:r>
            <a:r>
              <a:rPr lang="en-US" b="0" baseline="0" dirty="0"/>
              <a:t> for recording drone landing attempt history.</a:t>
            </a:r>
            <a:endParaRPr lang="en-US" b="0"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6</a:t>
            </a:fld>
            <a:endParaRPr lang="en-US"/>
          </a:p>
        </p:txBody>
      </p:sp>
    </p:spTree>
    <p:extLst>
      <p:ext uri="{BB962C8B-B14F-4D97-AF65-F5344CB8AC3E}">
        <p14:creationId xmlns:p14="http://schemas.microsoft.com/office/powerpoint/2010/main" val="1897056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effectLst/>
              </a:rPr>
              <a:t>Using the Azure SDK</a:t>
            </a:r>
            <a:r>
              <a:rPr lang="en-US" baseline="0" dirty="0">
                <a:effectLst/>
              </a:rPr>
              <a:t> to call backend APIs occurs via the </a:t>
            </a:r>
            <a:r>
              <a:rPr lang="en-US" b="1" baseline="0" dirty="0" err="1">
                <a:effectLst/>
              </a:rPr>
              <a:t>InvokeApiAsync</a:t>
            </a:r>
            <a:r>
              <a:rPr lang="en-US" baseline="0" dirty="0">
                <a:effectLst/>
              </a:rPr>
              <a:t> method which support both generic and strongly-typed return values.</a:t>
            </a:r>
          </a:p>
          <a:p>
            <a:pPr rtl="0"/>
            <a:endParaRPr lang="en-US" baseline="0" dirty="0">
              <a:effectLst/>
            </a:endParaRPr>
          </a:p>
          <a:p>
            <a:pPr rtl="0"/>
            <a:r>
              <a:rPr lang="en-US" b="0" dirty="0"/>
              <a:t>These examples, which comes from Lab 5,</a:t>
            </a:r>
            <a:r>
              <a:rPr lang="en-US" b="0" baseline="0" dirty="0"/>
              <a:t> demonstrates both the backend service </a:t>
            </a:r>
            <a:r>
              <a:rPr lang="en-US" b="1" baseline="0" dirty="0"/>
              <a:t>Post</a:t>
            </a:r>
            <a:r>
              <a:rPr lang="en-US" b="0" baseline="0" dirty="0"/>
              <a:t> method exposed as an API, and the corresponding client-side </a:t>
            </a:r>
            <a:r>
              <a:rPr lang="en-US" b="1" baseline="0" dirty="0" err="1"/>
              <a:t>InvokeApiAsync</a:t>
            </a:r>
            <a:r>
              <a:rPr lang="en-US" b="0" baseline="0" dirty="0"/>
              <a:t> call to send real time telemetry data to an Azure Mobile backend via the Azure Mobile Client SDK. For brevity, the actual </a:t>
            </a:r>
            <a:r>
              <a:rPr lang="en-US" b="0" baseline="0" dirty="0" err="1"/>
              <a:t>TelemetryItem</a:t>
            </a:r>
            <a:r>
              <a:rPr lang="en-US" b="0" baseline="0" dirty="0"/>
              <a:t> properties have been removed in this example.</a:t>
            </a:r>
            <a:endParaRPr lang="en-US" dirty="0">
              <a:effectLst/>
            </a:endParaRPr>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7</a:t>
            </a:fld>
            <a:endParaRPr lang="en-US"/>
          </a:p>
        </p:txBody>
      </p:sp>
    </p:spTree>
    <p:extLst>
      <p:ext uri="{BB962C8B-B14F-4D97-AF65-F5344CB8AC3E}">
        <p14:creationId xmlns:p14="http://schemas.microsoft.com/office/powerpoint/2010/main" val="40289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t>Azure Mobile App Services use standard Azure Mobile App authentication and authorization scenarios. Azure</a:t>
            </a:r>
            <a:r>
              <a:rPr lang="en-US" baseline="0" dirty="0"/>
              <a:t> App authentication</a:t>
            </a:r>
            <a:r>
              <a:rPr lang="en-US" dirty="0"/>
              <a:t> is a services that enables an pp to sign</a:t>
            </a:r>
            <a:r>
              <a:rPr lang="en-US" baseline="0" dirty="0"/>
              <a:t> users in and out</a:t>
            </a:r>
            <a:r>
              <a:rPr lang="en-US" dirty="0"/>
              <a:t> with no code changes required on the app backend, providing an easy way to protect your application and work with per-user data.</a:t>
            </a:r>
          </a:p>
          <a:p>
            <a:pPr rtl="0"/>
            <a:endParaRPr lang="en-US" dirty="0"/>
          </a:p>
          <a:p>
            <a:pPr rtl="0"/>
            <a:r>
              <a:rPr lang="en-US" dirty="0"/>
              <a:t>Azure App Services use </a:t>
            </a:r>
            <a:r>
              <a:rPr lang="en-US" b="1" dirty="0"/>
              <a:t>federated identities </a:t>
            </a:r>
            <a:r>
              <a:rPr lang="en-US" dirty="0"/>
              <a:t>in which a </a:t>
            </a:r>
            <a:r>
              <a:rPr lang="en-US" b="0" dirty="0"/>
              <a:t>3rd-party identity provider </a:t>
            </a:r>
            <a:r>
              <a:rPr lang="en-US" dirty="0"/>
              <a:t>stores accounts and authenticates users, and the app uses this identity </a:t>
            </a:r>
            <a:r>
              <a:rPr lang="en-US" b="1" dirty="0"/>
              <a:t>instead of its own</a:t>
            </a:r>
            <a:r>
              <a:rPr lang="en-US" dirty="0"/>
              <a:t>. </a:t>
            </a:r>
          </a:p>
          <a:p>
            <a:pPr rtl="0"/>
            <a:endParaRPr lang="en-US" dirty="0"/>
          </a:p>
          <a:p>
            <a:pPr rtl="0"/>
            <a:r>
              <a:rPr lang="en-US" dirty="0"/>
              <a:t>Azure App Services support five identity providers out of the box: </a:t>
            </a:r>
            <a:r>
              <a:rPr lang="en-US" b="1" i="0" dirty="0"/>
              <a:t>Azure Active Directory</a:t>
            </a:r>
            <a:r>
              <a:rPr lang="en-US" i="0" dirty="0"/>
              <a:t>, </a:t>
            </a:r>
            <a:r>
              <a:rPr lang="en-US" b="1" i="0" dirty="0"/>
              <a:t>Facebook</a:t>
            </a:r>
            <a:r>
              <a:rPr lang="en-US" i="0" dirty="0"/>
              <a:t>, </a:t>
            </a:r>
            <a:r>
              <a:rPr lang="en-US" b="1" i="0" dirty="0"/>
              <a:t>Google</a:t>
            </a:r>
            <a:r>
              <a:rPr lang="en-US" i="0" dirty="0"/>
              <a:t>, </a:t>
            </a:r>
            <a:r>
              <a:rPr lang="en-US" b="1" i="0" dirty="0"/>
              <a:t>Microsoft Account</a:t>
            </a:r>
            <a:r>
              <a:rPr lang="en-US" i="0" dirty="0"/>
              <a:t>, and </a:t>
            </a:r>
            <a:r>
              <a:rPr lang="en-US" b="1" i="0" dirty="0"/>
              <a:t>Twitter</a:t>
            </a:r>
            <a:r>
              <a:rPr lang="en-US" i="0" dirty="0"/>
              <a:t>. </a:t>
            </a:r>
            <a:r>
              <a:rPr lang="en-US" dirty="0"/>
              <a:t>You can also expand this support for your apps by integrating other identity providers, or even your own custom identity solution.</a:t>
            </a:r>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8</a:t>
            </a:fld>
            <a:endParaRPr lang="en-US"/>
          </a:p>
        </p:txBody>
      </p:sp>
    </p:spTree>
    <p:extLst>
      <p:ext uri="{BB962C8B-B14F-4D97-AF65-F5344CB8AC3E}">
        <p14:creationId xmlns:p14="http://schemas.microsoft.com/office/powerpoint/2010/main" val="166023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ffectLst/>
              </a:rPr>
              <a:t>Azure Mobile authentication</a:t>
            </a:r>
            <a:r>
              <a:rPr lang="en-US" baseline="0" dirty="0">
                <a:effectLst/>
              </a:rPr>
              <a:t> can be applied at various levels:</a:t>
            </a:r>
          </a:p>
          <a:p>
            <a:endParaRPr lang="en-US" baseline="0" dirty="0">
              <a:effectLst/>
            </a:endParaRPr>
          </a:p>
          <a:p>
            <a:pPr marL="176131" indent="-176131">
              <a:buFont typeface="Arial" panose="020B0604020202020204" pitchFamily="34" charset="0"/>
              <a:buChar char="•"/>
            </a:pPr>
            <a:r>
              <a:rPr lang="en-US" baseline="0" dirty="0">
                <a:effectLst/>
              </a:rPr>
              <a:t>The entire mobile service</a:t>
            </a:r>
          </a:p>
          <a:p>
            <a:pPr marL="176131" indent="-176131">
              <a:buFont typeface="Arial" panose="020B0604020202020204" pitchFamily="34" charset="0"/>
              <a:buChar char="•"/>
            </a:pPr>
            <a:r>
              <a:rPr lang="en-US" baseline="0" dirty="0">
                <a:effectLst/>
              </a:rPr>
              <a:t>Specific objects, such as tables</a:t>
            </a:r>
          </a:p>
          <a:p>
            <a:pPr marL="176131" indent="-176131">
              <a:buFont typeface="Arial" panose="020B0604020202020204" pitchFamily="34" charset="0"/>
              <a:buChar char="•"/>
            </a:pPr>
            <a:r>
              <a:rPr lang="en-US" baseline="0" dirty="0">
                <a:effectLst/>
              </a:rPr>
              <a:t>Specific classes or controllers</a:t>
            </a:r>
          </a:p>
          <a:p>
            <a:pPr marL="176131" indent="-176131">
              <a:buFont typeface="Arial" panose="020B0604020202020204" pitchFamily="34" charset="0"/>
              <a:buChar char="•"/>
            </a:pPr>
            <a:r>
              <a:rPr lang="en-US" baseline="0" dirty="0">
                <a:effectLst/>
              </a:rPr>
              <a:t>Specific methods</a:t>
            </a:r>
          </a:p>
          <a:p>
            <a:pPr marL="176131" indent="-176131">
              <a:buFont typeface="Arial" panose="020B0604020202020204" pitchFamily="34" charset="0"/>
              <a:buChar char="•"/>
            </a:pPr>
            <a:endParaRPr lang="en-US" baseline="0" dirty="0">
              <a:effectLst/>
            </a:endParaRPr>
          </a:p>
          <a:p>
            <a:r>
              <a:rPr lang="en-US" baseline="0" dirty="0">
                <a:effectLst/>
              </a:rPr>
              <a:t>In all these scenarios, a client app makes a request for credentials, and the mobile service prompts a user, generates a token, and passes the token claim back to the actual service in question, such as a data table or method call.</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a:defRPr/>
            </a:pPr>
            <a:fld id="{7D02291F-713F-C24D-AAC5-83E33D6D9CC9}" type="slidenum">
              <a:rPr lang="en-US" smtClean="0"/>
              <a:pPr>
                <a:defRPr/>
              </a:pPr>
              <a:t>9</a:t>
            </a:fld>
            <a:endParaRPr lang="en-US"/>
          </a:p>
        </p:txBody>
      </p:sp>
    </p:spTree>
    <p:extLst>
      <p:ext uri="{BB962C8B-B14F-4D97-AF65-F5344CB8AC3E}">
        <p14:creationId xmlns:p14="http://schemas.microsoft.com/office/powerpoint/2010/main" val="1360957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277529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4126F41-CCAD-1C40-AE36-77E2A2255721}" type="datetimeFigureOut">
              <a:rPr lang="en-US"/>
              <a:pPr>
                <a:defRPr/>
              </a:pPr>
              <a:t>5/28/2017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7FC364F-9549-5E42-95C8-82ECF0F0AFE2}" type="slidenum">
              <a:rPr lang="en-US"/>
              <a:pPr>
                <a:defRPr/>
              </a:pPr>
              <a:t>‹#›</a:t>
            </a:fld>
            <a:endParaRPr lang="en-US"/>
          </a:p>
        </p:txBody>
      </p:sp>
    </p:spTree>
    <p:extLst>
      <p:ext uri="{BB962C8B-B14F-4D97-AF65-F5344CB8AC3E}">
        <p14:creationId xmlns:p14="http://schemas.microsoft.com/office/powerpoint/2010/main" val="148630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34656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67D51E4-0694-5649-B8B9-93B5F2B98585}" type="datetimeFigureOut">
              <a:rPr lang="en-US"/>
              <a:pPr>
                <a:defRPr/>
              </a:pPr>
              <a:t>5/28/2017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9ECA834-89BD-5D4D-AB38-F12B49FAE148}" type="slidenum">
              <a:rPr lang="en-US"/>
              <a:pPr>
                <a:defRPr/>
              </a:pPr>
              <a:t>‹#›</a:t>
            </a:fld>
            <a:endParaRPr lang="en-US"/>
          </a:p>
        </p:txBody>
      </p:sp>
    </p:spTree>
    <p:extLst>
      <p:ext uri="{BB962C8B-B14F-4D97-AF65-F5344CB8AC3E}">
        <p14:creationId xmlns:p14="http://schemas.microsoft.com/office/powerpoint/2010/main" val="7038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9413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7410B133-1A04-B747-974B-EE1D5C9FA1BD}" type="datetimeFigureOut">
              <a:rPr lang="en-US"/>
              <a:pPr>
                <a:defRPr/>
              </a:pPr>
              <a:t>5/28/2017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21BB0A44-E066-0446-A864-9B721836665C}" type="slidenum">
              <a:rPr lang="en-US"/>
              <a:pPr>
                <a:defRPr/>
              </a:pPr>
              <a:t>‹#›</a:t>
            </a:fld>
            <a:endParaRPr lang="en-US"/>
          </a:p>
        </p:txBody>
      </p:sp>
    </p:spTree>
    <p:extLst>
      <p:ext uri="{BB962C8B-B14F-4D97-AF65-F5344CB8AC3E}">
        <p14:creationId xmlns:p14="http://schemas.microsoft.com/office/powerpoint/2010/main" val="172472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00EB0E13-DE47-A442-AFB1-87F9ACF198AD}" type="datetimeFigureOut">
              <a:rPr lang="en-US"/>
              <a:pPr>
                <a:defRPr/>
              </a:pPr>
              <a:t>5/28/2017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80EA35F-C254-574B-9FB3-524701F3D7DB}" type="slidenum">
              <a:rPr lang="en-US"/>
              <a:pPr>
                <a:defRPr/>
              </a:pPr>
              <a:t>‹#›</a:t>
            </a:fld>
            <a:endParaRPr lang="en-US"/>
          </a:p>
        </p:txBody>
      </p:sp>
    </p:spTree>
    <p:extLst>
      <p:ext uri="{BB962C8B-B14F-4D97-AF65-F5344CB8AC3E}">
        <p14:creationId xmlns:p14="http://schemas.microsoft.com/office/powerpoint/2010/main" val="68700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B1D1974-0D7F-CA49-BD40-3E5A2D35D457}" type="datetimeFigureOut">
              <a:rPr lang="en-US"/>
              <a:pPr>
                <a:defRPr/>
              </a:pPr>
              <a:t>5/28/2017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FDDC9771-F86E-8642-B4F3-2901450627E2}" type="slidenum">
              <a:rPr lang="en-US"/>
              <a:pPr>
                <a:defRPr/>
              </a:pPr>
              <a:t>‹#›</a:t>
            </a:fld>
            <a:endParaRPr lang="en-US"/>
          </a:p>
        </p:txBody>
      </p:sp>
    </p:spTree>
    <p:extLst>
      <p:ext uri="{BB962C8B-B14F-4D97-AF65-F5344CB8AC3E}">
        <p14:creationId xmlns:p14="http://schemas.microsoft.com/office/powerpoint/2010/main" val="168733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7E13227F-ABE3-0B40-BBE1-C945C655C683}" type="datetimeFigureOut">
              <a:rPr lang="en-US"/>
              <a:pPr>
                <a:defRPr/>
              </a:pPr>
              <a:t>5/28/2017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89280F3C-ABB5-7A4A-8B0B-181A66EB66F3}" type="slidenum">
              <a:rPr lang="en-US"/>
              <a:pPr>
                <a:defRPr/>
              </a:pPr>
              <a:t>‹#›</a:t>
            </a:fld>
            <a:endParaRPr lang="en-US"/>
          </a:p>
        </p:txBody>
      </p:sp>
    </p:spTree>
    <p:extLst>
      <p:ext uri="{BB962C8B-B14F-4D97-AF65-F5344CB8AC3E}">
        <p14:creationId xmlns:p14="http://schemas.microsoft.com/office/powerpoint/2010/main" val="154094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CF414DF5-B21E-D847-9E47-431EABE762CE}" type="datetimeFigureOut">
              <a:rPr lang="en-US"/>
              <a:pPr>
                <a:defRPr/>
              </a:pPr>
              <a:t>5/28/2017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AE73FE-2DD4-EE49-A049-A4F25A26C629}" type="slidenum">
              <a:rPr lang="en-US"/>
              <a:pPr>
                <a:defRPr/>
              </a:pPr>
              <a:t>‹#›</a:t>
            </a:fld>
            <a:endParaRPr lang="en-US"/>
          </a:p>
        </p:txBody>
      </p:sp>
    </p:spTree>
    <p:extLst>
      <p:ext uri="{BB962C8B-B14F-4D97-AF65-F5344CB8AC3E}">
        <p14:creationId xmlns:p14="http://schemas.microsoft.com/office/powerpoint/2010/main" val="33546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23AFA761-97F5-1E42-9E6D-B5EAE9E72334}" type="datetimeFigureOut">
              <a:rPr lang="en-US"/>
              <a:pPr>
                <a:defRPr/>
              </a:pPr>
              <a:t>5/28/2017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3F878FE-5F56-6E4B-A4C8-651B986D7EB4}" type="slidenum">
              <a:rPr lang="en-US"/>
              <a:pPr>
                <a:defRPr/>
              </a:pPr>
              <a:t>‹#›</a:t>
            </a:fld>
            <a:endParaRPr lang="en-US"/>
          </a:p>
        </p:txBody>
      </p:sp>
    </p:spTree>
    <p:extLst>
      <p:ext uri="{BB962C8B-B14F-4D97-AF65-F5344CB8AC3E}">
        <p14:creationId xmlns:p14="http://schemas.microsoft.com/office/powerpoint/2010/main" val="1181310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27AAD7B4-45D0-5745-94A9-657BC126C997}" type="datetimeFigureOut">
              <a:rPr lang="en-US"/>
              <a:pPr>
                <a:defRPr/>
              </a:pPr>
              <a:t>5/28/2017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D1C516A6-28EF-A54D-A46C-FEC6099CFD01}" type="slidenum">
              <a:rPr lang="en-US"/>
              <a:pPr>
                <a:defRPr/>
              </a:pPr>
              <a:t>‹#›</a:t>
            </a:fld>
            <a:endParaRPr lang="en-US"/>
          </a:p>
        </p:txBody>
      </p:sp>
    </p:spTree>
    <p:extLst>
      <p:ext uri="{BB962C8B-B14F-4D97-AF65-F5344CB8AC3E}">
        <p14:creationId xmlns:p14="http://schemas.microsoft.com/office/powerpoint/2010/main" val="79228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5C517509-6826-8F47-A4A5-2AF32ABD967D}" type="datetimeFigureOut">
              <a:rPr lang="en-US"/>
              <a:pPr>
                <a:defRPr/>
              </a:pPr>
              <a:t>5/28/2017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D962D447-5462-F14A-A059-DE6F26263BA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702646"/>
            <a:ext cx="5344175" cy="565727"/>
          </a:xfrm>
        </p:spPr>
        <p:txBody>
          <a:bodyPr/>
          <a:lstStyle/>
          <a:p>
            <a:r>
              <a:rPr lang="en-US" sz="2800" b="0" dirty="0"/>
              <a:t>PART 5: Xamarin + Azure Mobile</a:t>
            </a:r>
          </a:p>
        </p:txBody>
      </p:sp>
      <p:sp>
        <p:nvSpPr>
          <p:cNvPr id="3" name="Title 1"/>
          <p:cNvSpPr txBox="1">
            <a:spLocks/>
          </p:cNvSpPr>
          <p:nvPr/>
        </p:nvSpPr>
        <p:spPr bwMode="auto">
          <a:xfrm>
            <a:off x="5913438" y="2595741"/>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a:t>OPERATION:</a:t>
            </a:r>
            <a:br>
              <a:rPr lang="en-US" altLang="en-US"/>
            </a:br>
            <a:r>
              <a:rPr lang="en-US" altLang="en-US"/>
              <a:t>REMOTE RESUPPLY</a:t>
            </a:r>
            <a:endParaRPr lang="en-US" altLang="en-US" dirty="0"/>
          </a:p>
        </p:txBody>
      </p:sp>
    </p:spTree>
    <p:extLst>
      <p:ext uri="{BB962C8B-B14F-4D97-AF65-F5344CB8AC3E}">
        <p14:creationId xmlns:p14="http://schemas.microsoft.com/office/powerpoint/2010/main" val="1726802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Lab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err="1"/>
              <a:t>Xamarin</a:t>
            </a:r>
            <a:r>
              <a:rPr lang="en-US" dirty="0"/>
              <a:t> + Azure Mobile</a:t>
            </a:r>
          </a:p>
          <a:p>
            <a:endParaRPr lang="en-US" dirty="0"/>
          </a:p>
        </p:txBody>
      </p:sp>
    </p:spTree>
    <p:extLst>
      <p:ext uri="{BB962C8B-B14F-4D97-AF65-F5344CB8AC3E}">
        <p14:creationId xmlns:p14="http://schemas.microsoft.com/office/powerpoint/2010/main" val="79127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702646"/>
            <a:ext cx="5344175" cy="565727"/>
          </a:xfrm>
        </p:spPr>
        <p:txBody>
          <a:bodyPr/>
          <a:lstStyle/>
          <a:p>
            <a:r>
              <a:rPr lang="en-US" sz="2800" b="0" dirty="0"/>
              <a:t>Drone Lander Mission Control</a:t>
            </a:r>
          </a:p>
        </p:txBody>
      </p:sp>
      <p:sp>
        <p:nvSpPr>
          <p:cNvPr id="3" name="Title 1"/>
          <p:cNvSpPr txBox="1">
            <a:spLocks/>
          </p:cNvSpPr>
          <p:nvPr/>
        </p:nvSpPr>
        <p:spPr bwMode="auto">
          <a:xfrm>
            <a:off x="5913438" y="2595741"/>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a:t>OPERATION:</a:t>
            </a:r>
            <a:br>
              <a:rPr lang="en-US" altLang="en-US"/>
            </a:br>
            <a:r>
              <a:rPr lang="en-US" altLang="en-US"/>
              <a:t>REMOTE RESUPPLY</a:t>
            </a:r>
            <a:endParaRPr lang="en-US" altLang="en-US" dirty="0"/>
          </a:p>
        </p:txBody>
      </p:sp>
    </p:spTree>
    <p:extLst>
      <p:ext uri="{BB962C8B-B14F-4D97-AF65-F5344CB8AC3E}">
        <p14:creationId xmlns:p14="http://schemas.microsoft.com/office/powerpoint/2010/main" val="3083121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Administration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a:t>Drone Lander Mission Control</a:t>
            </a:r>
          </a:p>
        </p:txBody>
      </p:sp>
    </p:spTree>
    <p:extLst>
      <p:ext uri="{BB962C8B-B14F-4D97-AF65-F5344CB8AC3E}">
        <p14:creationId xmlns:p14="http://schemas.microsoft.com/office/powerpoint/2010/main" val="127900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altLang="en-US" dirty="0"/>
              <a:t>Azure Mobile</a:t>
            </a:r>
          </a:p>
        </p:txBody>
      </p:sp>
      <p:sp>
        <p:nvSpPr>
          <p:cNvPr id="22531" name="Text Placeholder 3"/>
          <p:cNvSpPr>
            <a:spLocks noGrp="1"/>
          </p:cNvSpPr>
          <p:nvPr>
            <p:ph type="body" sz="half" idx="2"/>
          </p:nvPr>
        </p:nvSpPr>
        <p:spPr>
          <a:xfrm>
            <a:off x="839788" y="2447925"/>
            <a:ext cx="3932237" cy="3421063"/>
          </a:xfrm>
        </p:spPr>
        <p:txBody>
          <a:bodyPr/>
          <a:lstStyle/>
          <a:p>
            <a:pPr marL="342900" lvl="0" indent="-342900">
              <a:lnSpc>
                <a:spcPct val="100000"/>
              </a:lnSpc>
              <a:spcBef>
                <a:spcPts val="0"/>
              </a:spcBef>
              <a:buFont typeface="Arial" charset="0"/>
              <a:buChar char="•"/>
              <a:defRPr/>
            </a:pPr>
            <a:r>
              <a:rPr lang="en-US" dirty="0"/>
              <a:t>Native platform SDKs for managing services</a:t>
            </a:r>
          </a:p>
          <a:p>
            <a:pPr marL="342900" lvl="0" indent="-342900">
              <a:lnSpc>
                <a:spcPct val="100000"/>
              </a:lnSpc>
              <a:spcBef>
                <a:spcPts val="0"/>
              </a:spcBef>
              <a:buFont typeface="Arial" charset="0"/>
              <a:buChar char="•"/>
              <a:defRPr/>
            </a:pPr>
            <a:r>
              <a:rPr lang="en-US" dirty="0"/>
              <a:t>Enterprise service integration</a:t>
            </a:r>
          </a:p>
          <a:p>
            <a:pPr marL="342900" lvl="0" indent="-342900">
              <a:lnSpc>
                <a:spcPct val="100000"/>
              </a:lnSpc>
              <a:spcBef>
                <a:spcPts val="0"/>
              </a:spcBef>
              <a:buFont typeface="Arial" charset="0"/>
              <a:buChar char="•"/>
              <a:defRPr/>
            </a:pPr>
            <a:r>
              <a:rPr lang="en-US" dirty="0"/>
              <a:t>Offline sync and local storage capabilities</a:t>
            </a:r>
          </a:p>
          <a:p>
            <a:pPr marL="342900" lvl="0" indent="-342900">
              <a:lnSpc>
                <a:spcPct val="100000"/>
              </a:lnSpc>
              <a:spcBef>
                <a:spcPts val="0"/>
              </a:spcBef>
              <a:buFont typeface="Arial" charset="0"/>
              <a:buChar char="•"/>
              <a:defRPr/>
            </a:pPr>
            <a:r>
              <a:rPr lang="en-US" dirty="0"/>
              <a:t>Push notification services</a:t>
            </a:r>
          </a:p>
          <a:p>
            <a:pPr marL="342900" lvl="0" indent="-342900">
              <a:lnSpc>
                <a:spcPct val="100000"/>
              </a:lnSpc>
              <a:spcBef>
                <a:spcPts val="0"/>
              </a:spcBef>
              <a:buFont typeface="Arial" charset="0"/>
              <a:buChar char="•"/>
              <a:defRPr/>
            </a:pPr>
            <a:r>
              <a:rPr lang="en-US" dirty="0"/>
              <a:t>Authorization and authentication services</a:t>
            </a:r>
          </a:p>
        </p:txBody>
      </p:sp>
      <p:grpSp>
        <p:nvGrpSpPr>
          <p:cNvPr id="5" name="Group 4"/>
          <p:cNvGrpSpPr/>
          <p:nvPr/>
        </p:nvGrpSpPr>
        <p:grpSpPr>
          <a:xfrm>
            <a:off x="5741325" y="1690688"/>
            <a:ext cx="2895272" cy="2895272"/>
            <a:chOff x="2441905" y="2820768"/>
            <a:chExt cx="2895272" cy="2895272"/>
          </a:xfrm>
        </p:grpSpPr>
        <p:sp>
          <p:nvSpPr>
            <p:cNvPr id="6" name="Oval 5"/>
            <p:cNvSpPr/>
            <p:nvPr/>
          </p:nvSpPr>
          <p:spPr>
            <a:xfrm>
              <a:off x="2441905" y="2820768"/>
              <a:ext cx="2895272" cy="28952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899541" y="3272488"/>
              <a:ext cx="1979999" cy="1954060"/>
            </a:xfrm>
            <a:prstGeom prst="rect">
              <a:avLst/>
            </a:prstGeom>
          </p:spPr>
        </p:pic>
      </p:grpSp>
      <p:grpSp>
        <p:nvGrpSpPr>
          <p:cNvPr id="8" name="Group 7"/>
          <p:cNvGrpSpPr/>
          <p:nvPr/>
        </p:nvGrpSpPr>
        <p:grpSpPr>
          <a:xfrm>
            <a:off x="8990199" y="1690688"/>
            <a:ext cx="1518639" cy="3533583"/>
            <a:chOff x="4239522" y="2070294"/>
            <a:chExt cx="1518639" cy="3533583"/>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9522" y="4637470"/>
              <a:ext cx="1518639" cy="96640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065" y="2070294"/>
              <a:ext cx="1311552" cy="110446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065" y="3440168"/>
              <a:ext cx="1311552" cy="93189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Azure Mobile Services</a:t>
            </a:r>
            <a:endParaRPr lang="en-US" altLang="en-US" dirty="0"/>
          </a:p>
        </p:txBody>
      </p:sp>
      <p:grpSp>
        <p:nvGrpSpPr>
          <p:cNvPr id="4" name="Group 3"/>
          <p:cNvGrpSpPr/>
          <p:nvPr/>
        </p:nvGrpSpPr>
        <p:grpSpPr>
          <a:xfrm>
            <a:off x="2697588" y="2057738"/>
            <a:ext cx="2658979" cy="3665147"/>
            <a:chOff x="2048323" y="1962245"/>
            <a:chExt cx="2658979" cy="3902823"/>
          </a:xfrm>
        </p:grpSpPr>
        <p:sp>
          <p:nvSpPr>
            <p:cNvPr id="5" name="Rectangle 4"/>
            <p:cNvSpPr/>
            <p:nvPr/>
          </p:nvSpPr>
          <p:spPr>
            <a:xfrm>
              <a:off x="2048323" y="1962245"/>
              <a:ext cx="2658979" cy="2887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a:t>
              </a:r>
            </a:p>
            <a:p>
              <a:pPr algn="ctr"/>
              <a:r>
                <a:rPr lang="en-US" dirty="0"/>
                <a:t>iOS</a:t>
              </a:r>
            </a:p>
            <a:p>
              <a:pPr algn="ctr"/>
              <a:r>
                <a:rPr lang="en-US" dirty="0"/>
                <a:t>Android</a:t>
              </a:r>
            </a:p>
            <a:p>
              <a:pPr algn="ctr"/>
              <a:r>
                <a:rPr lang="en-US" dirty="0"/>
                <a:t>HTML 5</a:t>
              </a:r>
            </a:p>
          </p:txBody>
        </p:sp>
        <p:sp>
          <p:nvSpPr>
            <p:cNvPr id="6" name="Rectangle 5"/>
            <p:cNvSpPr/>
            <p:nvPr/>
          </p:nvSpPr>
          <p:spPr>
            <a:xfrm>
              <a:off x="2048323" y="5006997"/>
              <a:ext cx="2658979" cy="85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p>
          </p:txBody>
        </p:sp>
      </p:grpSp>
      <p:sp>
        <p:nvSpPr>
          <p:cNvPr id="7" name="Arrow: Striped Right 7"/>
          <p:cNvSpPr/>
          <p:nvPr/>
        </p:nvSpPr>
        <p:spPr>
          <a:xfrm flipH="1">
            <a:off x="5586322" y="3569008"/>
            <a:ext cx="914400" cy="82667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871393" y="2057738"/>
            <a:ext cx="2541569" cy="3665147"/>
            <a:chOff x="6461489" y="1962245"/>
            <a:chExt cx="2541569" cy="3902823"/>
          </a:xfrm>
        </p:grpSpPr>
        <p:sp>
          <p:nvSpPr>
            <p:cNvPr id="9" name="Rectangle 8"/>
            <p:cNvSpPr/>
            <p:nvPr/>
          </p:nvSpPr>
          <p:spPr>
            <a:xfrm>
              <a:off x="6461489" y="1962245"/>
              <a:ext cx="2541567" cy="85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p>
          </p:txBody>
        </p:sp>
        <p:sp>
          <p:nvSpPr>
            <p:cNvPr id="10" name="Rectangle 9"/>
            <p:cNvSpPr/>
            <p:nvPr/>
          </p:nvSpPr>
          <p:spPr>
            <a:xfrm>
              <a:off x="6461490" y="3992079"/>
              <a:ext cx="2541567" cy="85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Authentication</a:t>
              </a:r>
            </a:p>
          </p:txBody>
        </p:sp>
        <p:sp>
          <p:nvSpPr>
            <p:cNvPr id="11" name="Rectangle 10"/>
            <p:cNvSpPr/>
            <p:nvPr/>
          </p:nvSpPr>
          <p:spPr>
            <a:xfrm>
              <a:off x="6461489" y="5006997"/>
              <a:ext cx="2541567" cy="85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 Notifications</a:t>
              </a:r>
            </a:p>
          </p:txBody>
        </p:sp>
        <p:sp>
          <p:nvSpPr>
            <p:cNvPr id="12" name="Rectangle 11"/>
            <p:cNvSpPr/>
            <p:nvPr/>
          </p:nvSpPr>
          <p:spPr>
            <a:xfrm>
              <a:off x="6461491" y="2977162"/>
              <a:ext cx="2541567" cy="85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Offline Synchronization</a:t>
              </a:r>
            </a:p>
          </p:txBody>
        </p:sp>
      </p:grpSp>
    </p:spTree>
    <p:extLst>
      <p:ext uri="{BB962C8B-B14F-4D97-AF65-F5344CB8AC3E}">
        <p14:creationId xmlns:p14="http://schemas.microsoft.com/office/powerpoint/2010/main" val="138483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Using the Azure </a:t>
            </a:r>
            <a:br>
              <a:rPr lang="en-US" dirty="0"/>
            </a:br>
            <a:r>
              <a:rPr lang="en-US" dirty="0"/>
              <a:t>Mobile SDK</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Add the SDK directly or </a:t>
            </a:r>
            <a:br>
              <a:rPr lang="en-US" dirty="0"/>
            </a:br>
            <a:r>
              <a:rPr lang="en-US" dirty="0"/>
              <a:t>via a </a:t>
            </a:r>
            <a:r>
              <a:rPr lang="en-US" dirty="0" err="1"/>
              <a:t>NuGet</a:t>
            </a:r>
            <a:r>
              <a:rPr lang="en-US" dirty="0"/>
              <a:t> Package</a:t>
            </a:r>
          </a:p>
          <a:p>
            <a:pPr marL="342900" indent="-342900">
              <a:buFont typeface="Arial" charset="0"/>
              <a:buChar char="•"/>
            </a:pPr>
            <a:r>
              <a:rPr lang="en-US" dirty="0"/>
              <a:t>Write common code </a:t>
            </a:r>
            <a:br>
              <a:rPr lang="en-US" dirty="0"/>
            </a:br>
            <a:r>
              <a:rPr lang="en-US" dirty="0"/>
              <a:t>to class services</a:t>
            </a:r>
          </a:p>
          <a:p>
            <a:pPr marL="342900" indent="-342900">
              <a:buFont typeface="Arial" charset="0"/>
              <a:buChar char="•"/>
            </a:pPr>
            <a:r>
              <a:rPr lang="en-US" dirty="0"/>
              <a:t>Write platform-specific code</a:t>
            </a:r>
            <a:br>
              <a:rPr lang="en-US" dirty="0"/>
            </a:br>
            <a:r>
              <a:rPr lang="en-US" dirty="0"/>
              <a:t>to interact with the SDK</a:t>
            </a:r>
          </a:p>
          <a:p>
            <a:pPr marL="342900" indent="-342900">
              <a:buFont typeface="Arial" charset="0"/>
              <a:buChar char="•"/>
            </a:pPr>
            <a:r>
              <a:rPr lang="en-US" dirty="0"/>
              <a:t>Manage individual </a:t>
            </a:r>
            <a:br>
              <a:rPr lang="en-US" dirty="0"/>
            </a:br>
            <a:r>
              <a:rPr lang="en-US" dirty="0"/>
              <a:t>configurations via Azure portal</a:t>
            </a:r>
          </a:p>
          <a:p>
            <a:endParaRPr lang="en-US" altLang="en-US" dirty="0"/>
          </a:p>
        </p:txBody>
      </p:sp>
      <p:sp>
        <p:nvSpPr>
          <p:cNvPr id="5" name="TextBox 4"/>
          <p:cNvSpPr txBox="1"/>
          <p:nvPr/>
        </p:nvSpPr>
        <p:spPr>
          <a:xfrm>
            <a:off x="5549547" y="2495223"/>
            <a:ext cx="5454783" cy="3046988"/>
          </a:xfrm>
          <a:prstGeom prst="rect">
            <a:avLst/>
          </a:prstGeom>
          <a:noFill/>
          <a:ln>
            <a:noFill/>
          </a:ln>
        </p:spPr>
        <p:txBody>
          <a:bodyPr wrap="square" rtlCol="0">
            <a:spAutoFit/>
          </a:bodyPr>
          <a:lstStyle/>
          <a:p>
            <a:r>
              <a:rPr lang="en-US" sz="1200" dirty="0">
                <a:solidFill>
                  <a:schemeClr val="bg1"/>
                </a:solidFill>
                <a:latin typeface="Lucida Console" charset="0"/>
                <a:ea typeface="Lucida Console" charset="0"/>
                <a:cs typeface="Lucida Console" charset="0"/>
              </a:rPr>
              <a:t>public </a:t>
            </a:r>
            <a:r>
              <a:rPr lang="en-US" sz="1200" dirty="0" err="1">
                <a:solidFill>
                  <a:schemeClr val="bg1"/>
                </a:solidFill>
                <a:latin typeface="Lucida Console" charset="0"/>
                <a:ea typeface="Lucida Console" charset="0"/>
                <a:cs typeface="Lucida Console" charset="0"/>
              </a:rPr>
              <a:t>async</a:t>
            </a:r>
            <a:r>
              <a:rPr lang="en-US" sz="1200" dirty="0">
                <a:solidFill>
                  <a:schemeClr val="bg1"/>
                </a:solidFill>
                <a:latin typeface="Lucida Console" charset="0"/>
                <a:ea typeface="Lucida Console" charset="0"/>
                <a:cs typeface="Lucida Console" charset="0"/>
              </a:rPr>
              <a:t> Task&lt;bool&gt; </a:t>
            </a:r>
            <a:r>
              <a:rPr lang="en-US" sz="1200" dirty="0" err="1">
                <a:solidFill>
                  <a:schemeClr val="bg1"/>
                </a:solidFill>
                <a:latin typeface="Lucida Console" charset="0"/>
                <a:ea typeface="Lucida Console" charset="0"/>
                <a:cs typeface="Lucida Console" charset="0"/>
              </a:rPr>
              <a:t>SignInAsync</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bool </a:t>
            </a:r>
            <a:r>
              <a:rPr lang="en-US" sz="1200" dirty="0" err="1">
                <a:solidFill>
                  <a:schemeClr val="bg1"/>
                </a:solidFill>
                <a:latin typeface="Lucida Console" charset="0"/>
                <a:ea typeface="Lucida Console" charset="0"/>
                <a:cs typeface="Lucida Console" charset="0"/>
              </a:rPr>
              <a:t>isSuccessful</a:t>
            </a:r>
            <a:r>
              <a:rPr lang="en-US" sz="1200" dirty="0">
                <a:solidFill>
                  <a:schemeClr val="bg1"/>
                </a:solidFill>
                <a:latin typeface="Lucida Console" charset="0"/>
                <a:ea typeface="Lucida Console" charset="0"/>
                <a:cs typeface="Lucida Console" charset="0"/>
              </a:rPr>
              <a:t> = false;</a:t>
            </a:r>
          </a:p>
          <a:p>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try</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user = await </a:t>
            </a:r>
            <a:r>
              <a:rPr lang="en-US" sz="1200" dirty="0" err="1">
                <a:solidFill>
                  <a:schemeClr val="bg1"/>
                </a:solidFill>
                <a:latin typeface="Lucida Console" charset="0"/>
                <a:ea typeface="Lucida Console" charset="0"/>
                <a:cs typeface="Lucida Console" charset="0"/>
              </a:rPr>
              <a:t>TelemetryManager.DefaultManager.CurrentClient.</a:t>
            </a:r>
            <a:r>
              <a:rPr lang="en-US" sz="1200" b="1" dirty="0" err="1">
                <a:solidFill>
                  <a:schemeClr val="bg1"/>
                </a:solidFill>
                <a:latin typeface="Lucida Console" charset="0"/>
                <a:ea typeface="Lucida Console" charset="0"/>
                <a:cs typeface="Lucida Console" charset="0"/>
              </a:rPr>
              <a:t>LoginAsync</a:t>
            </a:r>
            <a:r>
              <a:rPr lang="en-US" sz="1200" dirty="0">
                <a:solidFill>
                  <a:schemeClr val="bg1"/>
                </a:solidFill>
                <a:latin typeface="Lucida Console" charset="0"/>
                <a:ea typeface="Lucida Console" charset="0"/>
                <a:cs typeface="Lucida Console" charset="0"/>
              </a:rPr>
              <a:t>(this, </a:t>
            </a:r>
            <a:r>
              <a:rPr lang="en-US" sz="1200" dirty="0" err="1">
                <a:solidFill>
                  <a:schemeClr val="bg1"/>
                </a:solidFill>
                <a:latin typeface="Lucida Console" charset="0"/>
                <a:ea typeface="Lucida Console" charset="0"/>
                <a:cs typeface="Lucida Console" charset="0"/>
              </a:rPr>
              <a:t>MobileServiceAuthenticationProvider.MicrosoftAccount</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r>
              <a:rPr lang="en-US" sz="1200" dirty="0" err="1">
                <a:solidFill>
                  <a:schemeClr val="bg1"/>
                </a:solidFill>
                <a:latin typeface="Lucida Console" charset="0"/>
                <a:ea typeface="Lucida Console" charset="0"/>
                <a:cs typeface="Lucida Console" charset="0"/>
              </a:rPr>
              <a:t>isSuccessful</a:t>
            </a:r>
            <a:r>
              <a:rPr lang="en-US" sz="1200" dirty="0">
                <a:solidFill>
                  <a:schemeClr val="bg1"/>
                </a:solidFill>
                <a:latin typeface="Lucida Console" charset="0"/>
                <a:ea typeface="Lucida Console" charset="0"/>
                <a:cs typeface="Lucida Console" charset="0"/>
              </a:rPr>
              <a:t> = user != null;</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catch { }</a:t>
            </a:r>
          </a:p>
          <a:p>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return </a:t>
            </a:r>
            <a:r>
              <a:rPr lang="en-US" sz="1200" dirty="0" err="1">
                <a:solidFill>
                  <a:schemeClr val="bg1"/>
                </a:solidFill>
                <a:latin typeface="Lucida Console" charset="0"/>
                <a:ea typeface="Lucida Console" charset="0"/>
                <a:cs typeface="Lucida Console" charset="0"/>
              </a:rPr>
              <a:t>isSuccessful</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p>
        </p:txBody>
      </p:sp>
      <p:pic>
        <p:nvPicPr>
          <p:cNvPr id="6" name="Picture 5"/>
          <p:cNvPicPr>
            <a:picLocks noChangeAspect="1"/>
          </p:cNvPicPr>
          <p:nvPr/>
        </p:nvPicPr>
        <p:blipFill>
          <a:blip r:embed="rId3"/>
          <a:stretch>
            <a:fillRect/>
          </a:stretch>
        </p:blipFill>
        <p:spPr>
          <a:xfrm>
            <a:off x="5423508" y="1507404"/>
            <a:ext cx="4201596" cy="812464"/>
          </a:xfrm>
          <a:prstGeom prst="rect">
            <a:avLst/>
          </a:prstGeom>
          <a:ln>
            <a:solidFill>
              <a:schemeClr val="tx1">
                <a:lumMod val="95000"/>
                <a:lumOff val="5000"/>
              </a:schemeClr>
            </a:solidFill>
          </a:ln>
        </p:spPr>
      </p:pic>
    </p:spTree>
    <p:extLst>
      <p:ext uri="{BB962C8B-B14F-4D97-AF65-F5344CB8AC3E}">
        <p14:creationId xmlns:p14="http://schemas.microsoft.com/office/powerpoint/2010/main" val="43792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Azure Mobile </a:t>
            </a:r>
            <a:br>
              <a:rPr lang="en-US" dirty="0"/>
            </a:br>
            <a:r>
              <a:rPr lang="en-US" dirty="0"/>
              <a:t>Data and Storage</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Created using either Azure SQL Database or Azure Storage</a:t>
            </a:r>
          </a:p>
          <a:p>
            <a:pPr marL="342900" indent="-342900">
              <a:buFont typeface="Arial" charset="0"/>
              <a:buChar char="•"/>
            </a:pPr>
            <a:r>
              <a:rPr lang="en-US" dirty="0"/>
              <a:t>Can backend Easy tables</a:t>
            </a:r>
          </a:p>
          <a:p>
            <a:pPr marL="342900" indent="-342900">
              <a:buFont typeface="Arial" charset="0"/>
              <a:buChar char="•"/>
            </a:pPr>
            <a:r>
              <a:rPr lang="en-US" dirty="0"/>
              <a:t>Can backend Easy APIs</a:t>
            </a:r>
          </a:p>
          <a:p>
            <a:pPr marL="342900" indent="-342900">
              <a:buFont typeface="Arial" charset="0"/>
              <a:buChar char="•"/>
            </a:pPr>
            <a:r>
              <a:rPr lang="en-US" dirty="0"/>
              <a:t>Integrated with </a:t>
            </a:r>
            <a:br>
              <a:rPr lang="en-US" dirty="0"/>
            </a:br>
            <a:r>
              <a:rPr lang="en-US" dirty="0"/>
              <a:t>Azure Mobile SDK</a:t>
            </a:r>
          </a:p>
          <a:p>
            <a:pPr marL="342900" indent="-342900">
              <a:buFont typeface="Arial" charset="0"/>
              <a:buChar char="•"/>
            </a:pPr>
            <a:r>
              <a:rPr lang="en-US" dirty="0"/>
              <a:t>Integrated with Azure </a:t>
            </a:r>
            <a:br>
              <a:rPr lang="en-US" dirty="0"/>
            </a:br>
            <a:r>
              <a:rPr lang="en-US" dirty="0"/>
              <a:t>Mobile authentication</a:t>
            </a:r>
          </a:p>
        </p:txBody>
      </p:sp>
      <p:pic>
        <p:nvPicPr>
          <p:cNvPr id="5" name="Picture 4"/>
          <p:cNvPicPr>
            <a:picLocks noChangeAspect="1"/>
          </p:cNvPicPr>
          <p:nvPr/>
        </p:nvPicPr>
        <p:blipFill>
          <a:blip r:embed="rId3"/>
          <a:stretch>
            <a:fillRect/>
          </a:stretch>
        </p:blipFill>
        <p:spPr>
          <a:xfrm>
            <a:off x="5483957" y="2153033"/>
            <a:ext cx="2812481" cy="2302776"/>
          </a:xfrm>
          <a:prstGeom prst="rect">
            <a:avLst/>
          </a:prstGeom>
          <a:ln>
            <a:solidFill>
              <a:schemeClr val="tx1">
                <a:lumMod val="50000"/>
              </a:schemeClr>
            </a:solidFill>
          </a:ln>
        </p:spPr>
      </p:pic>
      <p:pic>
        <p:nvPicPr>
          <p:cNvPr id="6" name="Picture 5"/>
          <p:cNvPicPr>
            <a:picLocks noChangeAspect="1"/>
          </p:cNvPicPr>
          <p:nvPr/>
        </p:nvPicPr>
        <p:blipFill>
          <a:blip r:embed="rId4"/>
          <a:stretch>
            <a:fillRect/>
          </a:stretch>
        </p:blipFill>
        <p:spPr>
          <a:xfrm>
            <a:off x="7865758" y="1389877"/>
            <a:ext cx="3091256" cy="4024655"/>
          </a:xfrm>
          <a:prstGeom prst="rect">
            <a:avLst/>
          </a:prstGeom>
          <a:ln>
            <a:solidFill>
              <a:schemeClr val="bg2">
                <a:lumMod val="75000"/>
              </a:schemeClr>
            </a:solidFill>
          </a:ln>
        </p:spPr>
      </p:pic>
      <p:grpSp>
        <p:nvGrpSpPr>
          <p:cNvPr id="7" name="Group 6"/>
          <p:cNvGrpSpPr/>
          <p:nvPr/>
        </p:nvGrpSpPr>
        <p:grpSpPr>
          <a:xfrm>
            <a:off x="7543446" y="3025708"/>
            <a:ext cx="752992" cy="752992"/>
            <a:chOff x="5871397" y="3035339"/>
            <a:chExt cx="1219200" cy="1219200"/>
          </a:xfrm>
        </p:grpSpPr>
        <p:sp>
          <p:nvSpPr>
            <p:cNvPr id="8" name="Oval 7"/>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9" name="Picture 8"/>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80636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Integrating Mobile </a:t>
            </a:r>
            <a:br>
              <a:rPr lang="en-US" dirty="0"/>
            </a:br>
            <a:r>
              <a:rPr lang="en-US" dirty="0"/>
              <a:t>Data and Storage</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All basic CRUD </a:t>
            </a:r>
            <a:br>
              <a:rPr lang="en-US" dirty="0"/>
            </a:br>
            <a:r>
              <a:rPr lang="en-US" dirty="0"/>
              <a:t>methods are supported</a:t>
            </a:r>
          </a:p>
          <a:p>
            <a:pPr marL="342900" indent="-342900">
              <a:buFont typeface="Arial" charset="0"/>
              <a:buChar char="•"/>
            </a:pPr>
            <a:r>
              <a:rPr lang="en-US" dirty="0"/>
              <a:t>Built-in list and enumerable return methods</a:t>
            </a:r>
          </a:p>
          <a:p>
            <a:pPr marL="342900" indent="-342900">
              <a:buFont typeface="Arial" charset="0"/>
              <a:buChar char="•"/>
            </a:pPr>
            <a:r>
              <a:rPr lang="en-US" dirty="0"/>
              <a:t>Automatic row </a:t>
            </a:r>
            <a:br>
              <a:rPr lang="en-US" dirty="0"/>
            </a:br>
            <a:r>
              <a:rPr lang="en-US" dirty="0"/>
              <a:t>identity management</a:t>
            </a:r>
          </a:p>
          <a:p>
            <a:pPr marL="342900" indent="-342900">
              <a:buFont typeface="Arial" charset="0"/>
              <a:buChar char="•"/>
            </a:pPr>
            <a:r>
              <a:rPr lang="en-US" dirty="0"/>
              <a:t>Dynamic schemas based </a:t>
            </a:r>
            <a:br>
              <a:rPr lang="en-US" dirty="0"/>
            </a:br>
            <a:r>
              <a:rPr lang="en-US" dirty="0"/>
              <a:t>on “code first” concepts</a:t>
            </a:r>
          </a:p>
        </p:txBody>
      </p:sp>
      <p:sp>
        <p:nvSpPr>
          <p:cNvPr id="5" name="TextBox 4"/>
          <p:cNvSpPr txBox="1"/>
          <p:nvPr/>
        </p:nvSpPr>
        <p:spPr>
          <a:xfrm>
            <a:off x="5344508" y="3645055"/>
            <a:ext cx="5772807" cy="744711"/>
          </a:xfrm>
          <a:prstGeom prst="rect">
            <a:avLst/>
          </a:prstGeom>
          <a:noFill/>
          <a:ln>
            <a:noFill/>
          </a:ln>
        </p:spPr>
        <p:txBody>
          <a:bodyPr wrap="none" rtlCol="0">
            <a:noAutofit/>
          </a:bodyPr>
          <a:lstStyle/>
          <a:p>
            <a:r>
              <a:rPr lang="en-US" sz="1200" dirty="0" err="1">
                <a:solidFill>
                  <a:schemeClr val="bg1"/>
                </a:solidFill>
                <a:latin typeface="Lucida Console" charset="0"/>
                <a:ea typeface="Lucida Console" charset="0"/>
                <a:cs typeface="Lucida Console" charset="0"/>
              </a:rPr>
              <a:t>IEnumerable</a:t>
            </a:r>
            <a:r>
              <a:rPr lang="en-US" sz="1200" dirty="0">
                <a:solidFill>
                  <a:schemeClr val="bg1"/>
                </a:solidFill>
                <a:latin typeface="Lucida Console" charset="0"/>
                <a:ea typeface="Lucida Console" charset="0"/>
                <a:cs typeface="Lucida Console" charset="0"/>
              </a:rPr>
              <a:t>&lt;</a:t>
            </a:r>
            <a:r>
              <a:rPr lang="en-US" sz="1200" dirty="0" err="1">
                <a:solidFill>
                  <a:schemeClr val="bg1"/>
                </a:solidFill>
                <a:latin typeface="Lucida Console" charset="0"/>
                <a:ea typeface="Lucida Console" charset="0"/>
                <a:cs typeface="Lucida Console" charset="0"/>
              </a:rPr>
              <a:t>ActivityItem</a:t>
            </a:r>
            <a:r>
              <a:rPr lang="en-US" sz="1200" dirty="0">
                <a:solidFill>
                  <a:schemeClr val="bg1"/>
                </a:solidFill>
                <a:latin typeface="Lucida Console" charset="0"/>
                <a:ea typeface="Lucida Console" charset="0"/>
                <a:cs typeface="Lucida Console" charset="0"/>
              </a:rPr>
              <a:t>&gt; items = </a:t>
            </a:r>
          </a:p>
          <a:p>
            <a:r>
              <a:rPr lang="en-US" sz="1200" dirty="0">
                <a:solidFill>
                  <a:schemeClr val="bg1"/>
                </a:solidFill>
                <a:latin typeface="Lucida Console" charset="0"/>
                <a:ea typeface="Lucida Console" charset="0"/>
                <a:cs typeface="Lucida Console" charset="0"/>
              </a:rPr>
              <a:t>await </a:t>
            </a:r>
            <a:r>
              <a:rPr lang="en-US" sz="1200" dirty="0" err="1">
                <a:solidFill>
                  <a:schemeClr val="bg1"/>
                </a:solidFill>
                <a:latin typeface="Lucida Console" charset="0"/>
                <a:ea typeface="Lucida Console" charset="0"/>
                <a:cs typeface="Lucida Console" charset="0"/>
              </a:rPr>
              <a:t>activitiesTable.</a:t>
            </a:r>
            <a:r>
              <a:rPr lang="en-US" sz="1200" b="1" dirty="0" err="1">
                <a:solidFill>
                  <a:schemeClr val="bg1"/>
                </a:solidFill>
                <a:latin typeface="Lucida Console" charset="0"/>
                <a:ea typeface="Lucida Console" charset="0"/>
                <a:cs typeface="Lucida Console" charset="0"/>
              </a:rPr>
              <a:t>ToEnumerableAsync</a:t>
            </a:r>
            <a:r>
              <a:rPr lang="en-US" sz="1200" dirty="0">
                <a:solidFill>
                  <a:schemeClr val="bg1"/>
                </a:solidFill>
                <a:latin typeface="Lucida Console" charset="0"/>
                <a:ea typeface="Lucida Console" charset="0"/>
                <a:cs typeface="Lucida Console" charset="0"/>
              </a:rPr>
              <a:t>();</a:t>
            </a:r>
          </a:p>
        </p:txBody>
      </p:sp>
      <p:sp>
        <p:nvSpPr>
          <p:cNvPr id="6" name="TextBox 5"/>
          <p:cNvSpPr txBox="1"/>
          <p:nvPr/>
        </p:nvSpPr>
        <p:spPr>
          <a:xfrm>
            <a:off x="5344508" y="4876244"/>
            <a:ext cx="5772807" cy="406902"/>
          </a:xfrm>
          <a:prstGeom prst="rect">
            <a:avLst/>
          </a:prstGeom>
          <a:noFill/>
          <a:ln>
            <a:noFill/>
          </a:ln>
        </p:spPr>
        <p:txBody>
          <a:bodyPr wrap="none" rtlCol="0">
            <a:noAutofit/>
          </a:bodyPr>
          <a:lstStyle/>
          <a:p>
            <a:r>
              <a:rPr lang="en-US" sz="1200" dirty="0">
                <a:solidFill>
                  <a:schemeClr val="bg1"/>
                </a:solidFill>
                <a:latin typeface="Lucida Console" charset="0"/>
                <a:ea typeface="Lucida Console" charset="0"/>
                <a:cs typeface="Lucida Console" charset="0"/>
              </a:rPr>
              <a:t>await </a:t>
            </a:r>
            <a:r>
              <a:rPr lang="en-US" sz="1200" dirty="0" err="1">
                <a:solidFill>
                  <a:schemeClr val="bg1"/>
                </a:solidFill>
                <a:latin typeface="Lucida Console" charset="0"/>
                <a:ea typeface="Lucida Console" charset="0"/>
                <a:cs typeface="Lucida Console" charset="0"/>
              </a:rPr>
              <a:t>activitiesTable.</a:t>
            </a:r>
            <a:r>
              <a:rPr lang="en-US" sz="1200" b="1" dirty="0" err="1">
                <a:solidFill>
                  <a:schemeClr val="bg1"/>
                </a:solidFill>
                <a:latin typeface="Lucida Console" charset="0"/>
                <a:ea typeface="Lucida Console" charset="0"/>
                <a:cs typeface="Lucida Console" charset="0"/>
              </a:rPr>
              <a:t>InsertAsync</a:t>
            </a:r>
            <a:r>
              <a:rPr lang="en-US" sz="1200" dirty="0">
                <a:solidFill>
                  <a:schemeClr val="bg1"/>
                </a:solidFill>
                <a:latin typeface="Lucida Console" charset="0"/>
                <a:ea typeface="Lucida Console" charset="0"/>
                <a:cs typeface="Lucida Console" charset="0"/>
              </a:rPr>
              <a:t>(item);</a:t>
            </a:r>
          </a:p>
        </p:txBody>
      </p:sp>
      <p:sp>
        <p:nvSpPr>
          <p:cNvPr id="7" name="TextBox 6"/>
          <p:cNvSpPr txBox="1"/>
          <p:nvPr/>
        </p:nvSpPr>
        <p:spPr>
          <a:xfrm>
            <a:off x="5344508" y="1643390"/>
            <a:ext cx="5772807" cy="1384995"/>
          </a:xfrm>
          <a:prstGeom prst="rect">
            <a:avLst/>
          </a:prstGeom>
          <a:noFill/>
          <a:ln>
            <a:noFill/>
          </a:ln>
        </p:spPr>
        <p:txBody>
          <a:bodyPr wrap="square" rtlCol="0">
            <a:spAutoFit/>
          </a:bodyPr>
          <a:lstStyle/>
          <a:p>
            <a:r>
              <a:rPr lang="en-US" sz="1200" dirty="0">
                <a:solidFill>
                  <a:schemeClr val="bg1"/>
                </a:solidFill>
                <a:latin typeface="Lucida Console" charset="0"/>
                <a:ea typeface="Lucida Console" charset="0"/>
                <a:cs typeface="Lucida Console" charset="0"/>
              </a:rPr>
              <a:t>public class </a:t>
            </a:r>
            <a:r>
              <a:rPr lang="en-US" sz="1200" dirty="0" err="1">
                <a:solidFill>
                  <a:schemeClr val="bg1"/>
                </a:solidFill>
                <a:latin typeface="Lucida Console" charset="0"/>
                <a:ea typeface="Lucida Console" charset="0"/>
                <a:cs typeface="Lucida Console" charset="0"/>
              </a:rPr>
              <a:t>ActivityItem</a:t>
            </a:r>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public string Id { get; set; }</a:t>
            </a:r>
          </a:p>
          <a:p>
            <a:r>
              <a:rPr lang="en-US" sz="1200" dirty="0">
                <a:solidFill>
                  <a:schemeClr val="bg1"/>
                </a:solidFill>
                <a:latin typeface="Lucida Console" charset="0"/>
                <a:ea typeface="Lucida Console" charset="0"/>
                <a:cs typeface="Lucida Console" charset="0"/>
              </a:rPr>
              <a:t>        public string Status { get; set; }</a:t>
            </a:r>
          </a:p>
          <a:p>
            <a:r>
              <a:rPr lang="en-US" sz="1200" dirty="0">
                <a:solidFill>
                  <a:schemeClr val="bg1"/>
                </a:solidFill>
                <a:latin typeface="Lucida Console" charset="0"/>
                <a:ea typeface="Lucida Console" charset="0"/>
                <a:cs typeface="Lucida Console" charset="0"/>
              </a:rPr>
              <a:t>        public string Description { get; set; }</a:t>
            </a:r>
          </a:p>
          <a:p>
            <a:r>
              <a:rPr lang="en-US" sz="1200" dirty="0">
                <a:solidFill>
                  <a:schemeClr val="bg1"/>
                </a:solidFill>
                <a:latin typeface="Lucida Console" charset="0"/>
                <a:ea typeface="Lucida Console" charset="0"/>
                <a:cs typeface="Lucida Console" charset="0"/>
              </a:rPr>
              <a:t>        public </a:t>
            </a:r>
            <a:r>
              <a:rPr lang="en-US" sz="1200" dirty="0" err="1">
                <a:solidFill>
                  <a:schemeClr val="bg1"/>
                </a:solidFill>
                <a:latin typeface="Lucida Console" charset="0"/>
                <a:ea typeface="Lucida Console" charset="0"/>
                <a:cs typeface="Lucida Console" charset="0"/>
              </a:rPr>
              <a:t>DateTime</a:t>
            </a:r>
            <a:r>
              <a:rPr lang="en-US" sz="1200" dirty="0">
                <a:solidFill>
                  <a:schemeClr val="bg1"/>
                </a:solidFill>
                <a:latin typeface="Lucida Console" charset="0"/>
                <a:ea typeface="Lucida Console" charset="0"/>
                <a:cs typeface="Lucida Console" charset="0"/>
              </a:rPr>
              <a:t> </a:t>
            </a:r>
            <a:r>
              <a:rPr lang="en-US" sz="1200" dirty="0" err="1">
                <a:solidFill>
                  <a:schemeClr val="bg1"/>
                </a:solidFill>
                <a:latin typeface="Lucida Console" charset="0"/>
                <a:ea typeface="Lucida Console" charset="0"/>
                <a:cs typeface="Lucida Console" charset="0"/>
              </a:rPr>
              <a:t>ActivityDate</a:t>
            </a:r>
            <a:r>
              <a:rPr lang="en-US" sz="1200" dirty="0">
                <a:solidFill>
                  <a:schemeClr val="bg1"/>
                </a:solidFill>
                <a:latin typeface="Lucida Console" charset="0"/>
                <a:ea typeface="Lucida Console" charset="0"/>
                <a:cs typeface="Lucida Console" charset="0"/>
              </a:rPr>
              <a:t> { get; set; }</a:t>
            </a:r>
          </a:p>
          <a:p>
            <a:r>
              <a:rPr lang="en-US" sz="1200" dirty="0">
                <a:solidFill>
                  <a:schemeClr val="bg1"/>
                </a:solidFill>
                <a:latin typeface="Lucida Console" charset="0"/>
                <a:ea typeface="Lucida Console" charset="0"/>
                <a:cs typeface="Lucida Console" charset="0"/>
              </a:rPr>
              <a:t>    }</a:t>
            </a:r>
          </a:p>
        </p:txBody>
      </p:sp>
    </p:spTree>
    <p:extLst>
      <p:ext uri="{BB962C8B-B14F-4D97-AF65-F5344CB8AC3E}">
        <p14:creationId xmlns:p14="http://schemas.microsoft.com/office/powerpoint/2010/main" val="189961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Integrating Mobile APIs</a:t>
            </a:r>
            <a:endParaRPr lang="en-US" altLang="en-US" dirty="0"/>
          </a:p>
        </p:txBody>
      </p:sp>
      <p:sp>
        <p:nvSpPr>
          <p:cNvPr id="4" name="TextBox 3"/>
          <p:cNvSpPr txBox="1"/>
          <p:nvPr/>
        </p:nvSpPr>
        <p:spPr>
          <a:xfrm>
            <a:off x="1095703" y="2192953"/>
            <a:ext cx="9346324" cy="1384995"/>
          </a:xfrm>
          <a:prstGeom prst="rect">
            <a:avLst/>
          </a:prstGeom>
          <a:noFill/>
          <a:ln>
            <a:noFill/>
          </a:ln>
        </p:spPr>
        <p:txBody>
          <a:bodyPr wrap="square" rtlCol="0">
            <a:spAutoFit/>
          </a:bodyPr>
          <a:lstStyle/>
          <a:p>
            <a:r>
              <a:rPr lang="en-US" sz="1200" dirty="0">
                <a:solidFill>
                  <a:schemeClr val="bg1"/>
                </a:solidFill>
                <a:latin typeface="Lucida Console" charset="0"/>
                <a:ea typeface="Lucida Console" charset="0"/>
                <a:cs typeface="Lucida Console" charset="0"/>
              </a:rPr>
              <a:t>public </a:t>
            </a:r>
            <a:r>
              <a:rPr lang="en-US" sz="1200" dirty="0" err="1">
                <a:solidFill>
                  <a:schemeClr val="bg1"/>
                </a:solidFill>
                <a:latin typeface="Lucida Console" charset="0"/>
                <a:ea typeface="Lucida Console" charset="0"/>
                <a:cs typeface="Lucida Console" charset="0"/>
              </a:rPr>
              <a:t>async</a:t>
            </a:r>
            <a:r>
              <a:rPr lang="en-US" sz="1200" dirty="0">
                <a:solidFill>
                  <a:schemeClr val="bg1"/>
                </a:solidFill>
                <a:latin typeface="Lucida Console" charset="0"/>
                <a:ea typeface="Lucida Console" charset="0"/>
                <a:cs typeface="Lucida Console" charset="0"/>
              </a:rPr>
              <a:t> Task&lt;string&gt; </a:t>
            </a:r>
            <a:r>
              <a:rPr lang="en-US" sz="1200" b="1" dirty="0">
                <a:solidFill>
                  <a:schemeClr val="bg1"/>
                </a:solidFill>
                <a:latin typeface="Lucida Console" charset="0"/>
                <a:ea typeface="Lucida Console" charset="0"/>
                <a:cs typeface="Lucida Console" charset="0"/>
              </a:rPr>
              <a:t>Post</a:t>
            </a:r>
            <a:r>
              <a:rPr lang="en-US" sz="1200" dirty="0">
                <a:solidFill>
                  <a:schemeClr val="bg1"/>
                </a:solidFill>
                <a:latin typeface="Lucida Console" charset="0"/>
                <a:ea typeface="Lucida Console" charset="0"/>
                <a:cs typeface="Lucida Console" charset="0"/>
              </a:rPr>
              <a:t>(</a:t>
            </a:r>
            <a:r>
              <a:rPr lang="en-US" sz="1200" dirty="0" err="1">
                <a:solidFill>
                  <a:schemeClr val="bg1"/>
                </a:solidFill>
                <a:latin typeface="Lucida Console" charset="0"/>
                <a:ea typeface="Lucida Console" charset="0"/>
                <a:cs typeface="Lucida Console" charset="0"/>
              </a:rPr>
              <a:t>TelemetryItem</a:t>
            </a:r>
            <a:r>
              <a:rPr lang="en-US" sz="1200" dirty="0">
                <a:solidFill>
                  <a:schemeClr val="bg1"/>
                </a:solidFill>
                <a:latin typeface="Lucida Console" charset="0"/>
                <a:ea typeface="Lucida Console" charset="0"/>
                <a:cs typeface="Lucida Console" charset="0"/>
              </a:rPr>
              <a:t> telemetry)</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await </a:t>
            </a:r>
            <a:r>
              <a:rPr lang="en-US" sz="1200" dirty="0" err="1">
                <a:solidFill>
                  <a:schemeClr val="bg1"/>
                </a:solidFill>
                <a:latin typeface="Lucida Console" charset="0"/>
                <a:ea typeface="Lucida Console" charset="0"/>
                <a:cs typeface="Lucida Console" charset="0"/>
              </a:rPr>
              <a:t>Helpers.TelemetryHelper</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r>
              <a:rPr lang="en-US" sz="1200" dirty="0" err="1">
                <a:solidFill>
                  <a:schemeClr val="bg1"/>
                </a:solidFill>
                <a:latin typeface="Lucida Console" charset="0"/>
                <a:ea typeface="Lucida Console" charset="0"/>
                <a:cs typeface="Lucida Console" charset="0"/>
              </a:rPr>
              <a:t>SendToMissionControlAsync</a:t>
            </a:r>
            <a:r>
              <a:rPr lang="en-US" sz="1200" dirty="0">
                <a:solidFill>
                  <a:schemeClr val="bg1"/>
                </a:solidFill>
                <a:latin typeface="Lucida Console" charset="0"/>
                <a:ea typeface="Lucida Console" charset="0"/>
                <a:cs typeface="Lucida Console" charset="0"/>
              </a:rPr>
              <a:t>(telemetry);</a:t>
            </a:r>
          </a:p>
          <a:p>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return $"Telemetry received by Mission Control.";</a:t>
            </a:r>
          </a:p>
          <a:p>
            <a:r>
              <a:rPr lang="en-US" sz="1200" dirty="0">
                <a:solidFill>
                  <a:schemeClr val="bg1"/>
                </a:solidFill>
                <a:latin typeface="Lucida Console" charset="0"/>
                <a:ea typeface="Lucida Console" charset="0"/>
                <a:cs typeface="Lucida Console" charset="0"/>
              </a:rPr>
              <a:t>        }</a:t>
            </a:r>
          </a:p>
        </p:txBody>
      </p:sp>
      <p:sp>
        <p:nvSpPr>
          <p:cNvPr id="5" name="TextBox 4"/>
          <p:cNvSpPr txBox="1"/>
          <p:nvPr/>
        </p:nvSpPr>
        <p:spPr>
          <a:xfrm>
            <a:off x="1718440" y="3942926"/>
            <a:ext cx="9346324" cy="1754326"/>
          </a:xfrm>
          <a:prstGeom prst="rect">
            <a:avLst/>
          </a:prstGeom>
          <a:noFill/>
          <a:ln>
            <a:noFill/>
          </a:ln>
        </p:spPr>
        <p:txBody>
          <a:bodyPr wrap="square" rtlCol="0">
            <a:spAutoFit/>
          </a:bodyPr>
          <a:lstStyle/>
          <a:p>
            <a:r>
              <a:rPr lang="en-US" sz="1200" dirty="0">
                <a:solidFill>
                  <a:schemeClr val="bg1"/>
                </a:solidFill>
                <a:latin typeface="Lucida Console" charset="0"/>
                <a:ea typeface="Lucida Console" charset="0"/>
                <a:cs typeface="Lucida Console" charset="0"/>
              </a:rPr>
              <a:t> </a:t>
            </a:r>
            <a:r>
              <a:rPr lang="en-US" sz="1200" dirty="0" err="1">
                <a:solidFill>
                  <a:schemeClr val="bg1"/>
                </a:solidFill>
                <a:latin typeface="Lucida Console" charset="0"/>
                <a:ea typeface="Lucida Console" charset="0"/>
                <a:cs typeface="Lucida Console" charset="0"/>
              </a:rPr>
              <a:t>TelemetryItem</a:t>
            </a:r>
            <a:r>
              <a:rPr lang="en-US" sz="1200" dirty="0">
                <a:solidFill>
                  <a:schemeClr val="bg1"/>
                </a:solidFill>
                <a:latin typeface="Lucida Console" charset="0"/>
                <a:ea typeface="Lucida Console" charset="0"/>
                <a:cs typeface="Lucida Console" charset="0"/>
              </a:rPr>
              <a:t> telemetry = new </a:t>
            </a:r>
            <a:r>
              <a:rPr lang="en-US" sz="1200" dirty="0" err="1">
                <a:solidFill>
                  <a:schemeClr val="bg1"/>
                </a:solidFill>
                <a:latin typeface="Lucida Console" charset="0"/>
                <a:ea typeface="Lucida Console" charset="0"/>
                <a:cs typeface="Lucida Console" charset="0"/>
              </a:rPr>
              <a:t>TelemetryItem</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await </a:t>
            </a:r>
            <a:r>
              <a:rPr lang="en-US" sz="1200" dirty="0" err="1">
                <a:solidFill>
                  <a:schemeClr val="bg1"/>
                </a:solidFill>
                <a:latin typeface="Lucida Console" charset="0"/>
                <a:ea typeface="Lucida Console" charset="0"/>
                <a:cs typeface="Lucida Console" charset="0"/>
              </a:rPr>
              <a:t>TelemetryManager.DefaultManager.CurrentClient</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r>
              <a:rPr lang="en-US" sz="1200" b="1" dirty="0" err="1">
                <a:solidFill>
                  <a:schemeClr val="bg1"/>
                </a:solidFill>
                <a:latin typeface="Lucida Console" charset="0"/>
                <a:ea typeface="Lucida Console" charset="0"/>
                <a:cs typeface="Lucida Console" charset="0"/>
              </a:rPr>
              <a:t>InvokeApiAsync</a:t>
            </a:r>
            <a:r>
              <a:rPr lang="en-US" sz="1200" dirty="0">
                <a:solidFill>
                  <a:schemeClr val="bg1"/>
                </a:solidFill>
                <a:latin typeface="Lucida Console" charset="0"/>
                <a:ea typeface="Lucida Console" charset="0"/>
                <a:cs typeface="Lucida Console" charset="0"/>
              </a:rPr>
              <a:t>("telemetry", </a:t>
            </a:r>
            <a:r>
              <a:rPr lang="en-US" sz="1200" dirty="0" err="1">
                <a:solidFill>
                  <a:schemeClr val="bg1"/>
                </a:solidFill>
                <a:latin typeface="Lucida Console" charset="0"/>
                <a:ea typeface="Lucida Console" charset="0"/>
                <a:cs typeface="Lucida Console" charset="0"/>
              </a:rPr>
              <a:t>JToken.FromObject</a:t>
            </a:r>
            <a:r>
              <a:rPr lang="en-US" sz="1200" dirty="0">
                <a:solidFill>
                  <a:schemeClr val="bg1"/>
                </a:solidFill>
                <a:latin typeface="Lucida Console" charset="0"/>
                <a:ea typeface="Lucida Console" charset="0"/>
                <a:cs typeface="Lucida Console" charset="0"/>
              </a:rPr>
              <a:t>(telemetry));</a:t>
            </a:r>
          </a:p>
          <a:p>
            <a:r>
              <a:rPr lang="en-US" sz="1200" dirty="0">
                <a:solidFill>
                  <a:schemeClr val="bg1"/>
                </a:solidFill>
                <a:latin typeface="Lucida Console" charset="0"/>
                <a:ea typeface="Lucida Console" charset="0"/>
                <a:cs typeface="Lucida Console" charset="0"/>
              </a:rPr>
              <a:t> </a:t>
            </a:r>
          </a:p>
        </p:txBody>
      </p:sp>
      <p:grpSp>
        <p:nvGrpSpPr>
          <p:cNvPr id="6" name="Group 5"/>
          <p:cNvGrpSpPr/>
          <p:nvPr/>
        </p:nvGrpSpPr>
        <p:grpSpPr>
          <a:xfrm rot="16200000">
            <a:off x="6391602" y="3466763"/>
            <a:ext cx="752992" cy="752992"/>
            <a:chOff x="5871397" y="3035339"/>
            <a:chExt cx="1219200" cy="1219200"/>
          </a:xfrm>
        </p:grpSpPr>
        <p:sp>
          <p:nvSpPr>
            <p:cNvPr id="7" name="Oval 6"/>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bg1"/>
                </a:solidFill>
                <a:latin typeface="Lucida Console" charset="0"/>
                <a:ea typeface="Lucida Console" charset="0"/>
                <a:cs typeface="Lucida Console" charset="0"/>
              </a:endParaRPr>
            </a:p>
          </p:txBody>
        </p:sp>
        <p:pic>
          <p:nvPicPr>
            <p:cNvPr id="8" name="Picture 7"/>
            <p:cNvPicPr>
              <a:picLocks noChangeAspect="1"/>
            </p:cNvPicPr>
            <p:nvPr/>
          </p:nvPicPr>
          <p:blipFill>
            <a:blip r:embed="rId3"/>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9782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Azure Mobile Authentication</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Uses Azure App Service authentication and authorization services</a:t>
            </a:r>
          </a:p>
          <a:p>
            <a:pPr marL="342900" indent="-342900">
              <a:buFont typeface="Arial" charset="0"/>
              <a:buChar char="•"/>
            </a:pPr>
            <a:r>
              <a:rPr lang="en-US" dirty="0"/>
              <a:t>Uses the concept of federated identities</a:t>
            </a:r>
          </a:p>
          <a:p>
            <a:pPr marL="342900" indent="-342900">
              <a:buFont typeface="Arial" charset="0"/>
              <a:buChar char="•"/>
            </a:pPr>
            <a:r>
              <a:rPr lang="en-US" dirty="0"/>
              <a:t>Allows other providers</a:t>
            </a:r>
          </a:p>
          <a:p>
            <a:pPr marL="342900" indent="-342900">
              <a:buFont typeface="Arial" charset="0"/>
              <a:buChar char="•"/>
            </a:pPr>
            <a:r>
              <a:rPr lang="en-US" dirty="0"/>
              <a:t>Allows custom identity solutions</a:t>
            </a:r>
          </a:p>
        </p:txBody>
      </p:sp>
      <p:pic>
        <p:nvPicPr>
          <p:cNvPr id="5" name="Picture 4"/>
          <p:cNvPicPr>
            <a:picLocks noChangeAspect="1"/>
          </p:cNvPicPr>
          <p:nvPr/>
        </p:nvPicPr>
        <p:blipFill>
          <a:blip r:embed="rId3"/>
          <a:stretch>
            <a:fillRect/>
          </a:stretch>
        </p:blipFill>
        <p:spPr>
          <a:xfrm>
            <a:off x="5607269" y="1690688"/>
            <a:ext cx="4885360" cy="2661895"/>
          </a:xfrm>
          <a:prstGeom prst="rect">
            <a:avLst/>
          </a:prstGeom>
          <a:ln>
            <a:solidFill>
              <a:schemeClr val="bg2">
                <a:lumMod val="75000"/>
              </a:schemeClr>
            </a:solidFill>
          </a:ln>
        </p:spPr>
      </p:pic>
      <p:pic>
        <p:nvPicPr>
          <p:cNvPr id="6" name="Picture 5"/>
          <p:cNvPicPr>
            <a:picLocks noChangeAspect="1"/>
          </p:cNvPicPr>
          <p:nvPr/>
        </p:nvPicPr>
        <p:blipFill>
          <a:blip r:embed="rId4"/>
          <a:stretch>
            <a:fillRect/>
          </a:stretch>
        </p:blipFill>
        <p:spPr>
          <a:xfrm>
            <a:off x="6775930" y="2231810"/>
            <a:ext cx="3969377" cy="3070996"/>
          </a:xfrm>
          <a:prstGeom prst="rect">
            <a:avLst/>
          </a:prstGeom>
          <a:ln>
            <a:solidFill>
              <a:schemeClr val="bg2">
                <a:lumMod val="75000"/>
              </a:schemeClr>
            </a:solidFill>
          </a:ln>
        </p:spPr>
      </p:pic>
    </p:spTree>
    <p:extLst>
      <p:ext uri="{BB962C8B-B14F-4D97-AF65-F5344CB8AC3E}">
        <p14:creationId xmlns:p14="http://schemas.microsoft.com/office/powerpoint/2010/main" val="52901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endParaRPr lang="en-US" altLang="en-US"/>
          </a:p>
        </p:txBody>
      </p:sp>
      <p:pic>
        <p:nvPicPr>
          <p:cNvPr id="4" name="Picture 3"/>
          <p:cNvPicPr>
            <a:picLocks noChangeAspect="1"/>
          </p:cNvPicPr>
          <p:nvPr/>
        </p:nvPicPr>
        <p:blipFill>
          <a:blip r:embed="rId3"/>
          <a:stretch>
            <a:fillRect/>
          </a:stretch>
        </p:blipFill>
        <p:spPr>
          <a:xfrm>
            <a:off x="1657424" y="2159885"/>
            <a:ext cx="2486865" cy="3531467"/>
          </a:xfrm>
          <a:prstGeom prst="rect">
            <a:avLst/>
          </a:prstGeom>
          <a:ln>
            <a:solidFill>
              <a:schemeClr val="bg2">
                <a:lumMod val="75000"/>
              </a:schemeClr>
            </a:solidFill>
          </a:ln>
        </p:spPr>
      </p:pic>
      <p:sp>
        <p:nvSpPr>
          <p:cNvPr id="900" name="Rectangle 899"/>
          <p:cNvSpPr/>
          <p:nvPr/>
        </p:nvSpPr>
        <p:spPr>
          <a:xfrm>
            <a:off x="5053431" y="3215205"/>
            <a:ext cx="3121573" cy="6530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 Provider</a:t>
            </a:r>
          </a:p>
        </p:txBody>
      </p:sp>
      <p:sp>
        <p:nvSpPr>
          <p:cNvPr id="901" name="Rectangle 900"/>
          <p:cNvSpPr/>
          <p:nvPr/>
        </p:nvSpPr>
        <p:spPr>
          <a:xfrm>
            <a:off x="7223818" y="2286013"/>
            <a:ext cx="3121573" cy="5364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App Client</a:t>
            </a:r>
          </a:p>
        </p:txBody>
      </p:sp>
      <p:sp>
        <p:nvSpPr>
          <p:cNvPr id="902" name="Rectangle 901"/>
          <p:cNvSpPr/>
          <p:nvPr/>
        </p:nvSpPr>
        <p:spPr>
          <a:xfrm>
            <a:off x="7223818" y="4261083"/>
            <a:ext cx="3121573" cy="5797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App Backend</a:t>
            </a:r>
          </a:p>
        </p:txBody>
      </p:sp>
      <p:sp>
        <p:nvSpPr>
          <p:cNvPr id="903" name="Rectangle 902"/>
          <p:cNvSpPr/>
          <p:nvPr/>
        </p:nvSpPr>
        <p:spPr>
          <a:xfrm>
            <a:off x="7223818" y="4958733"/>
            <a:ext cx="3121573" cy="5797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Mobile Services</a:t>
            </a:r>
          </a:p>
        </p:txBody>
      </p:sp>
      <p:cxnSp>
        <p:nvCxnSpPr>
          <p:cNvPr id="904" name="Connector: Curved 13"/>
          <p:cNvCxnSpPr>
            <a:endCxn id="907" idx="0"/>
          </p:cNvCxnSpPr>
          <p:nvPr/>
        </p:nvCxnSpPr>
        <p:spPr>
          <a:xfrm rot="10800000" flipV="1">
            <a:off x="6614218" y="2554217"/>
            <a:ext cx="609600" cy="660987"/>
          </a:xfrm>
          <a:prstGeom prst="curved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Connector: Curved 17"/>
          <p:cNvCxnSpPr>
            <a:stCxn id="907" idx="1"/>
            <a:endCxn id="902" idx="3"/>
          </p:cNvCxnSpPr>
          <p:nvPr/>
        </p:nvCxnSpPr>
        <p:spPr>
          <a:xfrm rot="10800000" flipV="1">
            <a:off x="4144289" y="3541752"/>
            <a:ext cx="909142" cy="561129"/>
          </a:xfrm>
          <a:prstGeom prst="curved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6" name="Connector: Curved 19"/>
          <p:cNvCxnSpPr>
            <a:stCxn id="907" idx="2"/>
          </p:cNvCxnSpPr>
          <p:nvPr/>
        </p:nvCxnSpPr>
        <p:spPr>
          <a:xfrm rot="16200000" flipH="1">
            <a:off x="6577685" y="3904834"/>
            <a:ext cx="682667" cy="609600"/>
          </a:xfrm>
          <a:prstGeom prst="curved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Connector: Curved 21"/>
          <p:cNvCxnSpPr/>
          <p:nvPr/>
        </p:nvCxnSpPr>
        <p:spPr>
          <a:xfrm>
            <a:off x="10345391" y="4550968"/>
            <a:ext cx="12700" cy="697650"/>
          </a:xfrm>
          <a:prstGeom prst="curvedConnector3">
            <a:avLst>
              <a:gd name="adj1" fmla="val 18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97637"/>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Template - Operation Remote Resupply</Template>
  <TotalTime>184</TotalTime>
  <Words>944</Words>
  <Application>Microsoft Office PowerPoint</Application>
  <PresentationFormat>Widescreen</PresentationFormat>
  <Paragraphs>130</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Consolas</vt:lpstr>
      <vt:lpstr>Lucida Console</vt:lpstr>
      <vt:lpstr>Segoe MDL2 Assets</vt:lpstr>
      <vt:lpstr>Segoe UI</vt:lpstr>
      <vt:lpstr>Segoe UI Light</vt:lpstr>
      <vt:lpstr>Segoe UI Semibold</vt:lpstr>
      <vt:lpstr>Office Theme</vt:lpstr>
      <vt:lpstr>PART 5: Xamarin + Azure Mobile</vt:lpstr>
      <vt:lpstr>Azure Mobile</vt:lpstr>
      <vt:lpstr>Azure Mobile Services</vt:lpstr>
      <vt:lpstr>Using the Azure  Mobile SDK</vt:lpstr>
      <vt:lpstr>Azure Mobile  Data and Storage</vt:lpstr>
      <vt:lpstr>Integrating Mobile  Data and Storage</vt:lpstr>
      <vt:lpstr>Integrating Mobile APIs</vt:lpstr>
      <vt:lpstr>Azure Mobile Authentication</vt:lpstr>
      <vt:lpstr>PowerPoint Presentation</vt:lpstr>
      <vt:lpstr>Lab Walkthrough</vt:lpstr>
      <vt:lpstr>Drone Lander Mission Control</vt:lpstr>
      <vt:lpstr>Administration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4: Xamarin + Azure Mobile</dc:title>
  <dc:creator>Katherine Boliek (US)</dc:creator>
  <cp:lastModifiedBy>Scott Peterson</cp:lastModifiedBy>
  <cp:revision>10</cp:revision>
  <cp:lastPrinted>2017-05-27T17:15:46Z</cp:lastPrinted>
  <dcterms:created xsi:type="dcterms:W3CDTF">2017-05-25T17:27:20Z</dcterms:created>
  <dcterms:modified xsi:type="dcterms:W3CDTF">2017-05-29T03:21:17Z</dcterms:modified>
</cp:coreProperties>
</file>